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
  </p:notesMasterIdLst>
  <p:handoutMasterIdLst>
    <p:handoutMasterId r:id="rId30"/>
  </p:handoutMasterIdLst>
  <p:sldIdLst>
    <p:sldId id="256" r:id="rId5"/>
    <p:sldId id="437" r:id="rId6"/>
    <p:sldId id="337" r:id="rId7"/>
    <p:sldId id="404" r:id="rId8"/>
    <p:sldId id="360" r:id="rId9"/>
    <p:sldId id="409" r:id="rId10"/>
    <p:sldId id="410" r:id="rId11"/>
    <p:sldId id="413" r:id="rId12"/>
    <p:sldId id="445" r:id="rId13"/>
    <p:sldId id="439" r:id="rId14"/>
    <p:sldId id="419" r:id="rId15"/>
    <p:sldId id="440" r:id="rId16"/>
    <p:sldId id="421" r:id="rId17"/>
    <p:sldId id="406" r:id="rId18"/>
    <p:sldId id="428" r:id="rId19"/>
    <p:sldId id="425" r:id="rId20"/>
    <p:sldId id="441" r:id="rId21"/>
    <p:sldId id="443" r:id="rId22"/>
    <p:sldId id="429" r:id="rId23"/>
    <p:sldId id="431" r:id="rId24"/>
    <p:sldId id="444" r:id="rId25"/>
    <p:sldId id="435" r:id="rId26"/>
    <p:sldId id="434" r:id="rId27"/>
    <p:sldId id="43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0D132D-006E-134F-829B-030FF910C3C7}" v="408" dt="2024-05-29T17:52:45.0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04" autoAdjust="0"/>
    <p:restoredTop sz="94130" autoAdjust="0"/>
  </p:normalViewPr>
  <p:slideViewPr>
    <p:cSldViewPr snapToGrid="0">
      <p:cViewPr varScale="1">
        <p:scale>
          <a:sx n="111" d="100"/>
          <a:sy n="111" d="100"/>
        </p:scale>
        <p:origin x="912" y="19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 d="2"/>
          <a:sy n="1" d="2"/>
        </p:scale>
        <p:origin x="3403" y="29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6/15/24</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6/15/24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Introduce self</a:t>
            </a:r>
          </a:p>
          <a:p>
            <a:pPr marL="171450" indent="-171450">
              <a:buFont typeface="Arial" panose="020B0604020202020204" pitchFamily="34" charset="0"/>
              <a:buChar char="•"/>
            </a:pPr>
            <a:r>
              <a:rPr lang="en-US" dirty="0"/>
              <a:t>Humans are bad at evaluating others</a:t>
            </a:r>
          </a:p>
          <a:p>
            <a:pPr marL="628650" lvl="1" indent="-171450">
              <a:buFont typeface="Arial" panose="020B0604020202020204" pitchFamily="34" charset="0"/>
              <a:buChar char="•"/>
            </a:pPr>
            <a:r>
              <a:rPr lang="en-US" dirty="0"/>
              <a:t>We’re not designed to do it — Joe Baker</a:t>
            </a:r>
          </a:p>
          <a:p>
            <a:pPr marL="171450" lvl="0" indent="-171450">
              <a:buFont typeface="Arial" panose="020B0604020202020204" pitchFamily="34" charset="0"/>
              <a:buChar char="•"/>
            </a:pPr>
            <a:r>
              <a:rPr lang="en-US" dirty="0"/>
              <a:t>If you’re here, chances are you know there’s trouble with evaluations</a:t>
            </a:r>
          </a:p>
          <a:p>
            <a:pPr marL="628650" lvl="1" indent="-171450">
              <a:buFont typeface="Arial" panose="020B0604020202020204" pitchFamily="34" charset="0"/>
              <a:buChar char="•"/>
            </a:pPr>
            <a:r>
              <a:rPr lang="en-US" dirty="0"/>
              <a:t>We’re often left with more questions than answers at the end</a:t>
            </a:r>
          </a:p>
          <a:p>
            <a:pPr marL="628650" lvl="1" indent="-171450">
              <a:buFont typeface="Arial" panose="020B0604020202020204" pitchFamily="34" charset="0"/>
              <a:buChar char="•"/>
            </a:pPr>
            <a:r>
              <a:rPr lang="en-US" dirty="0"/>
              <a:t>We see the effects at the highest levels — draft picks and selections that don’t pan out, and undrafted stars that emerge from nowhere</a:t>
            </a:r>
          </a:p>
        </p:txBody>
      </p:sp>
      <p:sp>
        <p:nvSpPr>
          <p:cNvPr id="4" name="Slide Number Placeholder 3"/>
          <p:cNvSpPr>
            <a:spLocks noGrp="1"/>
          </p:cNvSpPr>
          <p:nvPr>
            <p:ph type="sldNum" sz="quarter" idx="5"/>
          </p:nvPr>
        </p:nvSpPr>
        <p:spPr/>
        <p:txBody>
          <a:bodyPr/>
          <a:lstStyle/>
          <a:p>
            <a:fld id="{22289C57-55D7-40A4-A101-E74FAC7A092B}" type="slidenum">
              <a:rPr lang="en-US" smtClean="0"/>
              <a:t>1</a:t>
            </a:fld>
            <a:endParaRPr lang="en-US" dirty="0"/>
          </a:p>
        </p:txBody>
      </p:sp>
    </p:spTree>
    <p:extLst>
      <p:ext uri="{BB962C8B-B14F-4D97-AF65-F5344CB8AC3E}">
        <p14:creationId xmlns:p14="http://schemas.microsoft.com/office/powerpoint/2010/main" val="1778128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criteria is great and all, but how do we actually measure it now?</a:t>
            </a:r>
          </a:p>
          <a:p>
            <a:pPr marL="0" lvl="0" indent="0">
              <a:buFont typeface="+mj-lt"/>
              <a:buNone/>
            </a:pPr>
            <a:r>
              <a:rPr lang="en-US" dirty="0">
                <a:effectLst/>
                <a:latin typeface="Helvetica Neue" panose="02000503000000020004" pitchFamily="2" charset="0"/>
              </a:rPr>
              <a:t>Initially, I thought that opinion and subjectivity was the problem because it seems to be the source of bias.</a:t>
            </a:r>
          </a:p>
          <a:p>
            <a:pPr marL="0" lvl="0" indent="0">
              <a:buFont typeface="+mj-lt"/>
              <a:buNone/>
            </a:pPr>
            <a:r>
              <a:rPr lang="en-US" dirty="0">
                <a:effectLst/>
                <a:latin typeface="Helvetica Neue" panose="02000503000000020004" pitchFamily="2" charset="0"/>
              </a:rPr>
              <a:t>We look toward analytics because we find comfort in certainty.</a:t>
            </a:r>
          </a:p>
          <a:p>
            <a:pPr marL="0" lvl="0" indent="0">
              <a:buFont typeface="+mj-lt"/>
              <a:buNone/>
            </a:pPr>
            <a:r>
              <a:rPr lang="en-US" dirty="0">
                <a:effectLst/>
                <a:latin typeface="Helvetica Neue" panose="02000503000000020004" pitchFamily="2" charset="0"/>
              </a:rPr>
              <a:t>Steve — “nothing beats the sniff test” — effectiveness</a:t>
            </a:r>
          </a:p>
          <a:p>
            <a:pPr marL="0" lvl="0" indent="0">
              <a:buFont typeface="+mj-lt"/>
              <a:buNone/>
            </a:pPr>
            <a:r>
              <a:rPr lang="en-US" dirty="0">
                <a:effectLst/>
                <a:latin typeface="Helvetica Neue" panose="02000503000000020004" pitchFamily="2" charset="0"/>
              </a:rPr>
              <a:t>While analytics can still be important to answer “is this goalie good?”… “Do they positively affect their environment?” … they don’t necessarily tell us why.</a:t>
            </a:r>
          </a:p>
          <a:p>
            <a:pPr marL="0" lvl="0" indent="0">
              <a:buFont typeface="+mj-lt"/>
              <a:buNone/>
            </a:pPr>
            <a:r>
              <a:rPr lang="en-US" dirty="0">
                <a:effectLst/>
                <a:latin typeface="Helvetica Neue" panose="02000503000000020004" pitchFamily="2" charset="0"/>
              </a:rPr>
              <a:t>That’s why, in this process, I found that we need to embrace the subjectivity, too.</a:t>
            </a:r>
          </a:p>
          <a:p>
            <a:pPr marL="0" lvl="0" indent="0">
              <a:buFont typeface="+mj-lt"/>
              <a:buNone/>
            </a:pPr>
            <a:r>
              <a:rPr lang="en-US" dirty="0">
                <a:effectLst/>
                <a:latin typeface="Helvetica Neue" panose="02000503000000020004" pitchFamily="2" charset="0"/>
              </a:rPr>
              <a:t>Evaluations are human observations, which are inherently subjective.</a:t>
            </a:r>
          </a:p>
        </p:txBody>
      </p:sp>
      <p:sp>
        <p:nvSpPr>
          <p:cNvPr id="4" name="Slide Number Placeholder 3"/>
          <p:cNvSpPr>
            <a:spLocks noGrp="1"/>
          </p:cNvSpPr>
          <p:nvPr>
            <p:ph type="sldNum" sz="quarter" idx="5"/>
          </p:nvPr>
        </p:nvSpPr>
        <p:spPr/>
        <p:txBody>
          <a:bodyPr/>
          <a:lstStyle/>
          <a:p>
            <a:fld id="{22289C57-55D7-40A4-A101-E74FAC7A092B}" type="slidenum">
              <a:rPr lang="en-US" smtClean="0"/>
              <a:t>10</a:t>
            </a:fld>
            <a:endParaRPr lang="en-US" dirty="0"/>
          </a:p>
        </p:txBody>
      </p:sp>
    </p:spTree>
    <p:extLst>
      <p:ext uri="{BB962C8B-B14F-4D97-AF65-F5344CB8AC3E}">
        <p14:creationId xmlns:p14="http://schemas.microsoft.com/office/powerpoint/2010/main" val="2192460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dirty="0">
                <a:effectLst/>
                <a:latin typeface="Helvetica Neue" panose="02000503000000020004" pitchFamily="2" charset="0"/>
              </a:rPr>
              <a:t>Rather, the problem is consistency as different evaluators look at different goalies at completely different times.</a:t>
            </a:r>
          </a:p>
          <a:p>
            <a:pPr marL="0" lvl="0" indent="0">
              <a:buFont typeface="+mj-lt"/>
              <a:buNone/>
            </a:pPr>
            <a:r>
              <a:rPr lang="en-US" dirty="0">
                <a:effectLst/>
                <a:latin typeface="Helvetica Neue" panose="02000503000000020004" pitchFamily="2" charset="0"/>
              </a:rPr>
              <a:t>When we compare against our idea of a “best” goalie or a peer group, we’re relying on memory which, no matter how good you are, loses detail quickly.</a:t>
            </a:r>
          </a:p>
          <a:p>
            <a:pPr marL="0" lvl="0" indent="0">
              <a:buFont typeface="+mj-lt"/>
              <a:buNone/>
            </a:pPr>
            <a:r>
              <a:rPr lang="en-US" dirty="0">
                <a:effectLst/>
                <a:latin typeface="Helvetica Neue" panose="02000503000000020004" pitchFamily="2" charset="0"/>
              </a:rPr>
              <a:t>How do we ensure that different looks at the same goalie give us a consistent view of strengths and weaknesses?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As we evaluate, instead of comparing against goalies who are across the ice or who are not even in the building, let’s just rate what’s in front of us, right here, right now.</a:t>
            </a:r>
          </a:p>
          <a:p>
            <a:r>
              <a:rPr lang="en-US" dirty="0">
                <a:ea typeface="Calibri"/>
                <a:cs typeface="Calibri"/>
              </a:rPr>
              <a:t>This (or these) goalie(s)</a:t>
            </a:r>
          </a:p>
          <a:p>
            <a:r>
              <a:rPr lang="en-US" dirty="0">
                <a:ea typeface="Calibri"/>
                <a:cs typeface="Calibri"/>
              </a:rPr>
              <a:t>With these players</a:t>
            </a:r>
          </a:p>
          <a:p>
            <a:r>
              <a:rPr lang="en-US" dirty="0">
                <a:ea typeface="Calibri"/>
                <a:cs typeface="Calibri"/>
              </a:rPr>
              <a:t>In this competition</a:t>
            </a:r>
          </a:p>
          <a:p>
            <a:endParaRPr lang="en-US" dirty="0">
              <a:ea typeface="Calibri"/>
              <a:cs typeface="Calibri"/>
            </a:endParaRPr>
          </a:p>
          <a:p>
            <a:r>
              <a:rPr lang="en-US" dirty="0">
                <a:ea typeface="Calibri"/>
                <a:cs typeface="Calibri"/>
              </a:rPr>
              <a:t>As we observe, let’s think about laddered development.</a:t>
            </a:r>
          </a:p>
          <a:p>
            <a:r>
              <a:rPr lang="en-US" dirty="0">
                <a:ea typeface="Calibri"/>
                <a:cs typeface="Calibri"/>
              </a:rPr>
              <a:t>Is this goalie competing well at this level and pace? If they’re struggling and the level of competition is below ours, are they really ready to move up? If they’re competing above, then should we re-view them within a higher level of competition?</a:t>
            </a:r>
          </a:p>
          <a:p>
            <a:r>
              <a:rPr lang="en-US" dirty="0">
                <a:ea typeface="Calibri"/>
                <a:cs typeface="Calibri"/>
              </a:rPr>
              <a:t>And, most importantly, </a:t>
            </a:r>
            <a:r>
              <a:rPr lang="en-US" i="1" dirty="0">
                <a:ea typeface="Calibri"/>
                <a:cs typeface="Calibri"/>
              </a:rPr>
              <a:t>why</a:t>
            </a:r>
            <a:r>
              <a:rPr lang="en-US" i="0" dirty="0">
                <a:ea typeface="Calibri"/>
                <a:cs typeface="Calibri"/>
              </a:rPr>
              <a:t> are they above, below, or meeting this level of competition?</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22289C57-55D7-40A4-A101-E74FAC7A092B}" type="slidenum">
              <a:rPr lang="en-US" smtClean="0"/>
              <a:t>11</a:t>
            </a:fld>
            <a:endParaRPr lang="en-US" dirty="0"/>
          </a:p>
        </p:txBody>
      </p:sp>
    </p:spTree>
    <p:extLst>
      <p:ext uri="{BB962C8B-B14F-4D97-AF65-F5344CB8AC3E}">
        <p14:creationId xmlns:p14="http://schemas.microsoft.com/office/powerpoint/2010/main" val="1863365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To get to that why, we’re trying to understand what skills are effectively contributing to their competitive ability,  or which are holding them back. To do that, we use this 5-point scale with what I call a “baseline.”</a:t>
            </a:r>
          </a:p>
          <a:p>
            <a:r>
              <a:rPr lang="en-US" dirty="0">
                <a:ea typeface="Calibri"/>
                <a:cs typeface="Calibri"/>
              </a:rPr>
              <a:t>Some of you may recognize the wording underneath as something you’ve seen before in surveys.</a:t>
            </a:r>
          </a:p>
          <a:p>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As we observe a goalie, whether that’s in a game or over the course of a season, the root causes of problems or success inevitably stick 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As we start to notice them, we can rank these criteria as detrimental or beneficial to their ability to compete.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And as we notice these root causes becoming more consistent, then we move them outward into these ”strong” categories. That’s in essence how we pick out strengths and weaknesses, both for development and for finding 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a:p>
            <a:r>
              <a:rPr lang="en-US" dirty="0">
                <a:ea typeface="Calibri"/>
                <a:cs typeface="Calibri"/>
              </a:rPr>
              <a:t>Of course we often think of competing as being on the ice.</a:t>
            </a:r>
          </a:p>
          <a:p>
            <a:r>
              <a:rPr lang="en-US" dirty="0">
                <a:ea typeface="Calibri"/>
                <a:cs typeface="Calibri"/>
              </a:rPr>
              <a:t>But as a coach, you’re also looking at their contribution to the team dynamic, and of course their ability to help themselves.</a:t>
            </a:r>
          </a:p>
          <a:p>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Now, here’s the caveat. For those traits that don’t stick out, we have this idea of a “baseline” or neutral — where the middle is neither beneficial or detrimental, but appropriate, for the level of competition.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Put another way, traits that are “neutral” are non-factors in the goalie’s ability to compete.</a:t>
            </a:r>
          </a:p>
        </p:txBody>
      </p:sp>
      <p:sp>
        <p:nvSpPr>
          <p:cNvPr id="4" name="Slide Number Placeholder 3"/>
          <p:cNvSpPr>
            <a:spLocks noGrp="1"/>
          </p:cNvSpPr>
          <p:nvPr>
            <p:ph type="sldNum" sz="quarter" idx="5"/>
          </p:nvPr>
        </p:nvSpPr>
        <p:spPr/>
        <p:txBody>
          <a:bodyPr/>
          <a:lstStyle/>
          <a:p>
            <a:fld id="{22289C57-55D7-40A4-A101-E74FAC7A092B}" type="slidenum">
              <a:rPr lang="en-US" smtClean="0"/>
              <a:t>12</a:t>
            </a:fld>
            <a:endParaRPr lang="en-US" dirty="0"/>
          </a:p>
        </p:txBody>
      </p:sp>
    </p:spTree>
    <p:extLst>
      <p:ext uri="{BB962C8B-B14F-4D97-AF65-F5344CB8AC3E}">
        <p14:creationId xmlns:p14="http://schemas.microsoft.com/office/powerpoint/2010/main" val="1765934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In many eval systems today, there’s the expectation that we have to rate every single box. But when we spend time dissecting skill and staring at the eval sheet, we end up missing what’s on the ice.</a:t>
            </a:r>
          </a:p>
          <a:p>
            <a:r>
              <a:rPr lang="en-US" dirty="0">
                <a:ea typeface="Calibri"/>
                <a:cs typeface="Calibri"/>
              </a:rPr>
              <a:t>Therefore, with this system, we don’t need to rate everything — only what sticks out.</a:t>
            </a:r>
          </a:p>
          <a:p>
            <a:r>
              <a:rPr lang="en-US" dirty="0">
                <a:ea typeface="Calibri"/>
                <a:cs typeface="Calibri"/>
              </a:rPr>
              <a:t>As we said, if you don’t believe a skill has factored into success or failure, or you’re unsure, rate it at zero.</a:t>
            </a:r>
          </a:p>
          <a:p>
            <a:r>
              <a:rPr lang="en-US" dirty="0">
                <a:ea typeface="Calibri"/>
                <a:cs typeface="Calibri"/>
              </a:rPr>
              <a:t>Likewise, if the evaluation isn’t appropriate for a certain skill — say, looking for playmaking ability during a shootout competition — then leave the skill blank.</a:t>
            </a:r>
          </a:p>
          <a:p>
            <a:r>
              <a:rPr lang="en-US" dirty="0">
                <a:ea typeface="Calibri"/>
                <a:cs typeface="Calibri"/>
              </a:rPr>
              <a:t>When we rate what we can’t see, we’re generating inaccurate results that skew both selections and feedback.</a:t>
            </a:r>
          </a:p>
          <a:p>
            <a:r>
              <a:rPr lang="en-US" dirty="0">
                <a:ea typeface="Calibri"/>
                <a:cs typeface="Calibri"/>
              </a:rPr>
              <a:t>Instead, use another look, or different types of looks, to make sure you can reasonably assess all of a goalie’s skillset. My manual in the toolkit shows some options based on the specific criteria you’re looking for.</a:t>
            </a:r>
          </a:p>
        </p:txBody>
      </p:sp>
      <p:sp>
        <p:nvSpPr>
          <p:cNvPr id="4" name="Slide Number Placeholder 3"/>
          <p:cNvSpPr>
            <a:spLocks noGrp="1"/>
          </p:cNvSpPr>
          <p:nvPr>
            <p:ph type="sldNum" sz="quarter" idx="5"/>
          </p:nvPr>
        </p:nvSpPr>
        <p:spPr/>
        <p:txBody>
          <a:bodyPr/>
          <a:lstStyle/>
          <a:p>
            <a:fld id="{22289C57-55D7-40A4-A101-E74FAC7A092B}" type="slidenum">
              <a:rPr lang="en-US" smtClean="0"/>
              <a:t>13</a:t>
            </a:fld>
            <a:endParaRPr lang="en-US" dirty="0"/>
          </a:p>
        </p:txBody>
      </p:sp>
    </p:spTree>
    <p:extLst>
      <p:ext uri="{BB962C8B-B14F-4D97-AF65-F5344CB8AC3E}">
        <p14:creationId xmlns:p14="http://schemas.microsoft.com/office/powerpoint/2010/main" val="2014860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with the criteria and numbers in mind, how do we actually turn them into actionable insight?</a:t>
            </a:r>
          </a:p>
        </p:txBody>
      </p:sp>
      <p:sp>
        <p:nvSpPr>
          <p:cNvPr id="4" name="Slide Number Placeholder 3"/>
          <p:cNvSpPr>
            <a:spLocks noGrp="1"/>
          </p:cNvSpPr>
          <p:nvPr>
            <p:ph type="sldNum" sz="quarter" idx="5"/>
          </p:nvPr>
        </p:nvSpPr>
        <p:spPr/>
        <p:txBody>
          <a:bodyPr/>
          <a:lstStyle/>
          <a:p>
            <a:fld id="{22289C57-55D7-40A4-A101-E74FAC7A092B}" type="slidenum">
              <a:rPr lang="en-US" smtClean="0"/>
              <a:t>14</a:t>
            </a:fld>
            <a:endParaRPr lang="en-US" dirty="0"/>
          </a:p>
        </p:txBody>
      </p:sp>
    </p:spTree>
    <p:extLst>
      <p:ext uri="{BB962C8B-B14F-4D97-AF65-F5344CB8AC3E}">
        <p14:creationId xmlns:p14="http://schemas.microsoft.com/office/powerpoint/2010/main" val="4020633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briefly touch on the toolkit, I’ve provided several ways to enter each eval’s scores and then get averages.</a:t>
            </a:r>
          </a:p>
          <a:p>
            <a:r>
              <a:rPr lang="en-US" dirty="0"/>
              <a:t>These averages directionally tell you where a goalie’s strengths and weaknesses lie.</a:t>
            </a:r>
          </a:p>
          <a:p>
            <a:r>
              <a:rPr lang="en-US" dirty="0"/>
              <a:t>And of course, the more quality looks you get, your outlooks become more accurate. We all know that goalies, and especially kids, can have good days and bad days on the ice.</a:t>
            </a:r>
          </a:p>
          <a:p>
            <a:r>
              <a:rPr lang="en-US" dirty="0"/>
              <a:t>What all these numbers also lead to are…</a:t>
            </a:r>
          </a:p>
        </p:txBody>
      </p:sp>
      <p:sp>
        <p:nvSpPr>
          <p:cNvPr id="4" name="Slide Number Placeholder 3"/>
          <p:cNvSpPr>
            <a:spLocks noGrp="1"/>
          </p:cNvSpPr>
          <p:nvPr>
            <p:ph type="sldNum" sz="quarter" idx="5"/>
          </p:nvPr>
        </p:nvSpPr>
        <p:spPr/>
        <p:txBody>
          <a:bodyPr/>
          <a:lstStyle/>
          <a:p>
            <a:fld id="{22289C57-55D7-40A4-A101-E74FAC7A092B}" type="slidenum">
              <a:rPr lang="en-US" smtClean="0"/>
              <a:t>15</a:t>
            </a:fld>
            <a:endParaRPr lang="en-US" dirty="0"/>
          </a:p>
        </p:txBody>
      </p:sp>
    </p:spTree>
    <p:extLst>
      <p:ext uri="{BB962C8B-B14F-4D97-AF65-F5344CB8AC3E}">
        <p14:creationId xmlns:p14="http://schemas.microsoft.com/office/powerpoint/2010/main" val="2051788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dirty="0">
                <a:effectLst/>
                <a:latin typeface="Helvetica Neue" panose="02000503000000020004" pitchFamily="2" charset="0"/>
              </a:rPr>
              <a:t>Visualizations like this.</a:t>
            </a:r>
          </a:p>
          <a:p>
            <a:pPr marL="0" lvl="0" indent="0">
              <a:buFont typeface="+mj-lt"/>
              <a:buNone/>
            </a:pPr>
            <a:r>
              <a:rPr lang="en-US" dirty="0">
                <a:effectLst/>
                <a:latin typeface="Helvetica Neue" panose="02000503000000020004" pitchFamily="2" charset="0"/>
              </a:rPr>
              <a:t>The powerful thing about visualizations are that they provide us a way to directly compare goalies by overlaying their charts,</a:t>
            </a:r>
          </a:p>
          <a:p>
            <a:pPr marL="0" lvl="0" indent="0">
              <a:buFont typeface="+mj-lt"/>
              <a:buNone/>
            </a:pPr>
            <a:r>
              <a:rPr lang="en-US" dirty="0">
                <a:effectLst/>
                <a:latin typeface="Helvetica Neue" panose="02000503000000020004" pitchFamily="2" charset="0"/>
              </a:rPr>
              <a:t>and to understand strengths and weaknesses without fixating on the numbers.</a:t>
            </a:r>
          </a:p>
          <a:p>
            <a:pPr marL="0" lvl="0" indent="0">
              <a:buFont typeface="+mj-lt"/>
              <a:buNone/>
            </a:pPr>
            <a:r>
              <a:rPr lang="en-US" dirty="0">
                <a:effectLst/>
                <a:latin typeface="Helvetica Neue" panose="02000503000000020004" pitchFamily="2" charset="0"/>
              </a:rPr>
              <a:t>How are a goalie’s strengths and weaknesses compared to others?</a:t>
            </a:r>
          </a:p>
          <a:p>
            <a:pPr marL="0" lvl="0" indent="0">
              <a:buFont typeface="+mj-lt"/>
              <a:buNone/>
            </a:pPr>
            <a:r>
              <a:rPr lang="en-US" dirty="0">
                <a:effectLst/>
                <a:latin typeface="Helvetica Neue" panose="02000503000000020004" pitchFamily="2" charset="0"/>
              </a:rPr>
              <a:t>Who excels beyond the baseline of zero, and where? What’s holding a goalie back from playing at a higher level?</a:t>
            </a:r>
          </a:p>
          <a:p>
            <a:pPr marL="0" lvl="0" indent="0">
              <a:buFont typeface="+mj-lt"/>
              <a:buNone/>
            </a:pPr>
            <a:endParaRPr lang="en-US" dirty="0">
              <a:effectLst/>
              <a:latin typeface="Helvetica Neue" panose="02000503000000020004" pitchFamily="2" charset="0"/>
            </a:endParaRPr>
          </a:p>
          <a:p>
            <a:pPr marL="0" lvl="0" indent="0">
              <a:buFont typeface="+mj-lt"/>
              <a:buNone/>
            </a:pPr>
            <a:r>
              <a:rPr lang="en-US" dirty="0">
                <a:effectLst/>
                <a:latin typeface="Helvetica Neue" panose="02000503000000020004" pitchFamily="2" charset="0"/>
              </a:rPr>
              <a:t>Additionally, when making selections, they provide a way for us to frame why a goalie is or is not a good selection for our organization</a:t>
            </a:r>
          </a:p>
          <a:p>
            <a:pPr marL="0" lvl="0" indent="0">
              <a:buFont typeface="+mj-lt"/>
              <a:buNone/>
            </a:pPr>
            <a:r>
              <a:rPr lang="en-US" dirty="0">
                <a:effectLst/>
                <a:latin typeface="Helvetica Neue" panose="02000503000000020004" pitchFamily="2" charset="0"/>
              </a:rPr>
              <a:t>Why do they provide us that ability?</a:t>
            </a:r>
          </a:p>
        </p:txBody>
      </p:sp>
      <p:sp>
        <p:nvSpPr>
          <p:cNvPr id="4" name="Slide Number Placeholder 3"/>
          <p:cNvSpPr>
            <a:spLocks noGrp="1"/>
          </p:cNvSpPr>
          <p:nvPr>
            <p:ph type="sldNum" sz="quarter" idx="5"/>
          </p:nvPr>
        </p:nvSpPr>
        <p:spPr/>
        <p:txBody>
          <a:bodyPr/>
          <a:lstStyle/>
          <a:p>
            <a:fld id="{22289C57-55D7-40A4-A101-E74FAC7A092B}" type="slidenum">
              <a:rPr lang="en-US" smtClean="0"/>
              <a:t>16</a:t>
            </a:fld>
            <a:endParaRPr lang="en-US" dirty="0"/>
          </a:p>
        </p:txBody>
      </p:sp>
    </p:spTree>
    <p:extLst>
      <p:ext uri="{BB962C8B-B14F-4D97-AF65-F5344CB8AC3E}">
        <p14:creationId xmlns:p14="http://schemas.microsoft.com/office/powerpoint/2010/main" val="258316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Because we can come up with a chart for our organization and find goalies who have the best potential fit.</a:t>
            </a:r>
          </a:p>
          <a:p>
            <a:r>
              <a:rPr lang="en-US" dirty="0">
                <a:ea typeface="Calibri"/>
                <a:cs typeface="Calibri"/>
              </a:rPr>
              <a:t>How do you do this?</a:t>
            </a:r>
          </a:p>
          <a:p>
            <a:r>
              <a:rPr lang="en-US" dirty="0">
                <a:ea typeface="Calibri"/>
                <a:cs typeface="Calibri"/>
              </a:rPr>
              <a:t>As a team or organization, rate yourself.</a:t>
            </a:r>
          </a:p>
          <a:p>
            <a:r>
              <a:rPr lang="en-US" dirty="0">
                <a:ea typeface="Calibri"/>
                <a:cs typeface="Calibri"/>
              </a:rPr>
              <a:t>Consider what your team and organization needs</a:t>
            </a:r>
          </a:p>
          <a:p>
            <a:r>
              <a:rPr lang="en-US" dirty="0">
                <a:ea typeface="Calibri"/>
                <a:cs typeface="Calibri"/>
              </a:rPr>
              <a:t>And also how your organization may be able to help a goalie grow</a:t>
            </a:r>
          </a:p>
          <a:p>
            <a:r>
              <a:rPr lang="en-US" dirty="0">
                <a:ea typeface="Calibri"/>
                <a:cs typeface="Calibri"/>
              </a:rPr>
              <a:t>It’s counterintuitive, but…</a:t>
            </a:r>
          </a:p>
          <a:p>
            <a:r>
              <a:rPr lang="en-US" dirty="0">
                <a:ea typeface="Calibri"/>
                <a:cs typeface="Calibri"/>
              </a:rPr>
              <a:t>As you look at these, rate the things you </a:t>
            </a:r>
            <a:r>
              <a:rPr lang="en-US" i="1" dirty="0">
                <a:ea typeface="Calibri"/>
                <a:cs typeface="Calibri"/>
              </a:rPr>
              <a:t>need</a:t>
            </a:r>
            <a:r>
              <a:rPr lang="en-US" i="0" dirty="0">
                <a:ea typeface="Calibri"/>
                <a:cs typeface="Calibri"/>
              </a:rPr>
              <a:t> positively</a:t>
            </a:r>
          </a:p>
          <a:p>
            <a:r>
              <a:rPr lang="en-US" i="0" dirty="0">
                <a:ea typeface="Calibri"/>
                <a:cs typeface="Calibri"/>
              </a:rPr>
              <a:t>And the things you don’t need so much, or what you can develop, negatively</a:t>
            </a:r>
            <a:endParaRPr lang="en-US" dirty="0">
              <a:ea typeface="Calibri"/>
              <a:cs typeface="Calibri"/>
            </a:endParaRPr>
          </a:p>
          <a:p>
            <a:r>
              <a:rPr lang="en-US" dirty="0">
                <a:ea typeface="Calibri"/>
                <a:cs typeface="Calibri"/>
              </a:rPr>
              <a:t>And of course, be realistic. Your org has strengths and weaknesses, and you’re not necessarily excelling everywhere.</a:t>
            </a:r>
          </a:p>
          <a:p>
            <a:r>
              <a:rPr lang="en-US" dirty="0">
                <a:ea typeface="Calibri"/>
                <a:cs typeface="Calibri"/>
              </a:rPr>
              <a:t>Similarly, if you’ve evaluated a goalie and they’re excelling everywhere, be prepared for them to get better offers than what your team can provide.</a:t>
            </a:r>
          </a:p>
          <a:p>
            <a:r>
              <a:rPr lang="en-US" dirty="0">
                <a:ea typeface="Calibri"/>
                <a:cs typeface="Calibri"/>
              </a:rPr>
              <a:t>Shoot for those who excel, but realistically look for the best fit.</a:t>
            </a:r>
          </a:p>
        </p:txBody>
      </p:sp>
      <p:sp>
        <p:nvSpPr>
          <p:cNvPr id="4" name="Slide Number Placeholder 3"/>
          <p:cNvSpPr>
            <a:spLocks noGrp="1"/>
          </p:cNvSpPr>
          <p:nvPr>
            <p:ph type="sldNum" sz="quarter" idx="5"/>
          </p:nvPr>
        </p:nvSpPr>
        <p:spPr/>
        <p:txBody>
          <a:bodyPr/>
          <a:lstStyle/>
          <a:p>
            <a:fld id="{22289C57-55D7-40A4-A101-E74FAC7A092B}" type="slidenum">
              <a:rPr lang="en-US" smtClean="0"/>
              <a:t>17</a:t>
            </a:fld>
            <a:endParaRPr lang="en-US" dirty="0"/>
          </a:p>
        </p:txBody>
      </p:sp>
    </p:spTree>
    <p:extLst>
      <p:ext uri="{BB962C8B-B14F-4D97-AF65-F5344CB8AC3E}">
        <p14:creationId xmlns:p14="http://schemas.microsoft.com/office/powerpoint/2010/main" val="754150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dirty="0">
                <a:effectLst/>
                <a:latin typeface="Helvetica Neue" panose="02000503000000020004" pitchFamily="2" charset="0"/>
              </a:rPr>
              <a:t>Another interesting use case here is to use this to rate yourself. If you’re evaluating your own goalies, take a look at your overall averages. This can actually be a great way to show what you need to work on as a coach, and what your organization’s competencies are.</a:t>
            </a:r>
          </a:p>
        </p:txBody>
      </p:sp>
      <p:sp>
        <p:nvSpPr>
          <p:cNvPr id="4" name="Slide Number Placeholder 3"/>
          <p:cNvSpPr>
            <a:spLocks noGrp="1"/>
          </p:cNvSpPr>
          <p:nvPr>
            <p:ph type="sldNum" sz="quarter" idx="5"/>
          </p:nvPr>
        </p:nvSpPr>
        <p:spPr/>
        <p:txBody>
          <a:bodyPr/>
          <a:lstStyle/>
          <a:p>
            <a:fld id="{22289C57-55D7-40A4-A101-E74FAC7A092B}" type="slidenum">
              <a:rPr lang="en-US" smtClean="0"/>
              <a:t>18</a:t>
            </a:fld>
            <a:endParaRPr lang="en-US" dirty="0"/>
          </a:p>
        </p:txBody>
      </p:sp>
    </p:spTree>
    <p:extLst>
      <p:ext uri="{BB962C8B-B14F-4D97-AF65-F5344CB8AC3E}">
        <p14:creationId xmlns:p14="http://schemas.microsoft.com/office/powerpoint/2010/main" val="4191440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effectLst/>
                <a:latin typeface="Helvetica Neue" panose="02000503000000020004" pitchFamily="2" charset="0"/>
              </a:rPr>
              <a:t>So what does this all look like as feedback?</a:t>
            </a:r>
          </a:p>
          <a:p>
            <a:pPr marL="171450" lvl="0" indent="-171450">
              <a:buFont typeface="Arial" panose="020B0604020202020204" pitchFamily="34" charset="0"/>
              <a:buChar char="•"/>
            </a:pPr>
            <a:r>
              <a:rPr lang="en-US" dirty="0">
                <a:effectLst/>
                <a:latin typeface="Helvetica Neue" panose="02000503000000020004" pitchFamily="2" charset="0"/>
              </a:rPr>
              <a:t>For one, show the chart, but remove the numbers.</a:t>
            </a:r>
          </a:p>
          <a:p>
            <a:pPr marL="628650" lvl="1" indent="-171450">
              <a:buFont typeface="Arial" panose="020B0604020202020204" pitchFamily="34" charset="0"/>
              <a:buChar char="•"/>
            </a:pPr>
            <a:r>
              <a:rPr lang="en-US" dirty="0">
                <a:effectLst/>
                <a:latin typeface="Helvetica Neue" panose="02000503000000020004" pitchFamily="2" charset="0"/>
              </a:rPr>
              <a:t>Perfectionists can fixate on the numbers</a:t>
            </a:r>
          </a:p>
          <a:p>
            <a:pPr marL="628650" lvl="1" indent="-171450">
              <a:buFont typeface="Arial" panose="020B0604020202020204" pitchFamily="34" charset="0"/>
              <a:buChar char="•"/>
            </a:pPr>
            <a:r>
              <a:rPr lang="en-US" dirty="0">
                <a:effectLst/>
                <a:latin typeface="Helvetica Neue" panose="02000503000000020004" pitchFamily="2" charset="0"/>
              </a:rPr>
              <a:t>What matters is proportion and understanding where you excel, and where work is needed</a:t>
            </a:r>
          </a:p>
          <a:p>
            <a:pPr marL="628650" lvl="1" indent="-171450">
              <a:buFont typeface="Arial" panose="020B0604020202020204" pitchFamily="34" charset="0"/>
              <a:buChar char="•"/>
            </a:pPr>
            <a:r>
              <a:rPr lang="en-US" dirty="0">
                <a:effectLst/>
                <a:latin typeface="Helvetica Neue" panose="02000503000000020004" pitchFamily="2" charset="0"/>
              </a:rPr>
              <a:t>In this sense, “well rounded” is quite literal — you want to be able to compete with every skill while still having strong points to your game</a:t>
            </a:r>
          </a:p>
          <a:p>
            <a:pPr marL="171450" lvl="0" indent="-171450">
              <a:buFont typeface="Arial" panose="020B0604020202020204" pitchFamily="34" charset="0"/>
              <a:buChar char="•"/>
            </a:pPr>
            <a:r>
              <a:rPr lang="en-US" dirty="0">
                <a:effectLst/>
                <a:latin typeface="Helvetica Neue" panose="02000503000000020004" pitchFamily="2" charset="0"/>
              </a:rPr>
              <a:t>The other </a:t>
            </a:r>
            <a:r>
              <a:rPr lang="en-US" i="1" dirty="0">
                <a:effectLst/>
                <a:latin typeface="Helvetica Neue" panose="02000503000000020004" pitchFamily="2" charset="0"/>
              </a:rPr>
              <a:t>critical</a:t>
            </a:r>
            <a:r>
              <a:rPr lang="en-US" i="0" dirty="0">
                <a:effectLst/>
                <a:latin typeface="Helvetica Neue" panose="02000503000000020004" pitchFamily="2" charset="0"/>
              </a:rPr>
              <a:t> piece… you likely already have notes from your evals</a:t>
            </a:r>
          </a:p>
          <a:p>
            <a:pPr marL="628650" lvl="1" indent="-171450">
              <a:buFont typeface="Arial" panose="020B0604020202020204" pitchFamily="34" charset="0"/>
              <a:buChar char="•"/>
            </a:pPr>
            <a:r>
              <a:rPr lang="en-US" i="0" dirty="0">
                <a:effectLst/>
                <a:latin typeface="Helvetica Neue" panose="02000503000000020004" pitchFamily="2" charset="0"/>
              </a:rPr>
              <a:t>Take 5 minutes and string them together, or 10 minutes and clean them up a bit more</a:t>
            </a:r>
          </a:p>
          <a:p>
            <a:pPr marL="628650" lvl="1" indent="-171450">
              <a:buFont typeface="Arial" panose="020B0604020202020204" pitchFamily="34" charset="0"/>
              <a:buChar char="•"/>
            </a:pPr>
            <a:r>
              <a:rPr lang="en-US" i="0" dirty="0">
                <a:effectLst/>
                <a:latin typeface="Helvetica Neue" panose="02000503000000020004" pitchFamily="2" charset="0"/>
              </a:rPr>
              <a:t>In providing this feedback, the most disheartening thing I heard is that barely anyone had received this kind of feedback, ever.</a:t>
            </a:r>
          </a:p>
          <a:p>
            <a:pPr marL="628650" lvl="1" indent="-171450">
              <a:buFont typeface="Arial" panose="020B0604020202020204" pitchFamily="34" charset="0"/>
              <a:buChar char="•"/>
            </a:pPr>
            <a:r>
              <a:rPr lang="en-US" i="0" dirty="0">
                <a:effectLst/>
                <a:latin typeface="Helvetica Neue" panose="02000503000000020004" pitchFamily="2" charset="0"/>
              </a:rPr>
              <a:t>This feedback is how we kickstart self-awareness and self-analysis. The kids just need guidance.</a:t>
            </a:r>
          </a:p>
          <a:p>
            <a:pPr marL="628650" lvl="1" indent="-171450">
              <a:buFont typeface="Arial" panose="020B0604020202020204" pitchFamily="34" charset="0"/>
              <a:buChar char="•"/>
            </a:pPr>
            <a:r>
              <a:rPr lang="en-US" i="0" dirty="0">
                <a:effectLst/>
                <a:latin typeface="Helvetica Neue" panose="02000503000000020004" pitchFamily="2" charset="0"/>
              </a:rPr>
              <a:t>This is how we elevate the goaltending community. Even if this goalie isn’t right for you today, you’ve given them the insight they need to work hard and show you they can be your goalie tomorrow.</a:t>
            </a:r>
            <a:endParaRPr lang="en-US" dirty="0">
              <a:effectLst/>
              <a:latin typeface="Helvetica Neue" panose="02000503000000020004" pitchFamily="2" charset="0"/>
            </a:endParaRPr>
          </a:p>
        </p:txBody>
      </p:sp>
      <p:sp>
        <p:nvSpPr>
          <p:cNvPr id="4" name="Slide Number Placeholder 3"/>
          <p:cNvSpPr>
            <a:spLocks noGrp="1"/>
          </p:cNvSpPr>
          <p:nvPr>
            <p:ph type="sldNum" sz="quarter" idx="5"/>
          </p:nvPr>
        </p:nvSpPr>
        <p:spPr/>
        <p:txBody>
          <a:bodyPr/>
          <a:lstStyle/>
          <a:p>
            <a:fld id="{22289C57-55D7-40A4-A101-E74FAC7A092B}" type="slidenum">
              <a:rPr lang="en-US" smtClean="0"/>
              <a:t>19</a:t>
            </a:fld>
            <a:endParaRPr lang="en-US" dirty="0"/>
          </a:p>
        </p:txBody>
      </p:sp>
    </p:spTree>
    <p:extLst>
      <p:ext uri="{BB962C8B-B14F-4D97-AF65-F5344CB8AC3E}">
        <p14:creationId xmlns:p14="http://schemas.microsoft.com/office/powerpoint/2010/main" val="2744519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Arial" panose="020B0604020202020204" pitchFamily="34" charset="0"/>
              <a:buChar char="•"/>
            </a:pPr>
            <a:r>
              <a:rPr lang="en-US" dirty="0">
                <a:effectLst/>
                <a:latin typeface="Helvetica Neue" panose="02000503000000020004" pitchFamily="2" charset="0"/>
              </a:rPr>
              <a:t>At the youngest levels, our problems have many downstream effects</a:t>
            </a:r>
          </a:p>
          <a:p>
            <a:pPr marL="685800" lvl="1" indent="-228600">
              <a:buFont typeface="Arial" panose="020B0604020202020204" pitchFamily="34" charset="0"/>
              <a:buChar char="•"/>
            </a:pPr>
            <a:r>
              <a:rPr lang="en-US" dirty="0">
                <a:effectLst/>
                <a:latin typeface="Helvetica Neue" panose="02000503000000020004" pitchFamily="2" charset="0"/>
              </a:rPr>
              <a:t>We miss out on kids who don’t meet our bias, affecting us competitively</a:t>
            </a:r>
          </a:p>
          <a:p>
            <a:pPr marL="685800" lvl="1" indent="-228600">
              <a:buFont typeface="Arial" panose="020B0604020202020204" pitchFamily="34" charset="0"/>
              <a:buChar char="•"/>
            </a:pPr>
            <a:r>
              <a:rPr lang="en-US" dirty="0">
                <a:effectLst/>
                <a:latin typeface="Helvetica Neue" panose="02000503000000020004" pitchFamily="2" charset="0"/>
              </a:rPr>
              <a:t>We’ve built a culture in North America of telling kids, even at 6 and 7 years old, that they’re not good enough</a:t>
            </a:r>
          </a:p>
          <a:p>
            <a:pPr marL="1143000" lvl="2" indent="-228600">
              <a:buFont typeface="Arial" panose="020B0604020202020204" pitchFamily="34" charset="0"/>
              <a:buChar char="•"/>
            </a:pPr>
            <a:r>
              <a:rPr lang="en-US" dirty="0">
                <a:effectLst/>
                <a:latin typeface="Helvetica Neue" panose="02000503000000020004" pitchFamily="2" charset="0"/>
              </a:rPr>
              <a:t>Shutting kids out stunts development as goalies, athletes, and as humans</a:t>
            </a:r>
          </a:p>
          <a:p>
            <a:pPr marL="1143000" lvl="2" indent="-228600">
              <a:buFont typeface="Arial" panose="020B0604020202020204" pitchFamily="34" charset="0"/>
              <a:buChar char="•"/>
            </a:pPr>
            <a:r>
              <a:rPr lang="en-US" dirty="0">
                <a:effectLst/>
                <a:latin typeface="Helvetica Neue" panose="02000503000000020004" pitchFamily="2" charset="0"/>
              </a:rPr>
              <a:t>We turn people away from our great game</a:t>
            </a:r>
          </a:p>
          <a:p>
            <a:pPr marL="228600" lvl="0" indent="-228600">
              <a:buFont typeface="Arial" panose="020B0604020202020204" pitchFamily="34" charset="0"/>
              <a:buChar char="•"/>
            </a:pPr>
            <a:r>
              <a:rPr lang="en-US" dirty="0">
                <a:effectLst/>
                <a:latin typeface="Helvetica Neue" panose="02000503000000020004" pitchFamily="2" charset="0"/>
              </a:rPr>
              <a:t>Therefore, I wanted to tackle this project to help us change the conversation around evaluations.</a:t>
            </a:r>
          </a:p>
          <a:p>
            <a:pPr marL="685800" lvl="1" indent="-228600">
              <a:buFont typeface="Arial" panose="020B0604020202020204" pitchFamily="34" charset="0"/>
              <a:buChar char="•"/>
            </a:pPr>
            <a:r>
              <a:rPr lang="en-US" dirty="0">
                <a:effectLst/>
                <a:latin typeface="Helvetica Neue" panose="02000503000000020004" pitchFamily="2" charset="0"/>
              </a:rPr>
              <a:t>First, our systems focus intently on technique, biasing toward “robots” and “cookie cutter goalies”</a:t>
            </a:r>
          </a:p>
          <a:p>
            <a:pPr marL="1143000" lvl="2" indent="-228600">
              <a:buFont typeface="Arial" panose="020B0604020202020204" pitchFamily="34" charset="0"/>
              <a:buChar char="•"/>
            </a:pPr>
            <a:r>
              <a:rPr lang="en-US" dirty="0">
                <a:effectLst/>
                <a:latin typeface="Helvetica Neue" panose="02000503000000020004" pitchFamily="2" charset="0"/>
              </a:rPr>
              <a:t>Looking at even the NHL, there’s no one right way to play the position</a:t>
            </a:r>
          </a:p>
          <a:p>
            <a:pPr marL="1143000" lvl="2" indent="-228600">
              <a:buFont typeface="Arial" panose="020B0604020202020204" pitchFamily="34" charset="0"/>
              <a:buChar char="•"/>
            </a:pPr>
            <a:r>
              <a:rPr lang="en-US" dirty="0">
                <a:effectLst/>
                <a:latin typeface="Helvetica Neue" panose="02000503000000020004" pitchFamily="2" charset="0"/>
              </a:rPr>
              <a:t>We bias toward what we think “looks right” but don’t consider the unorthodox… or the ability to problem solve</a:t>
            </a:r>
          </a:p>
          <a:p>
            <a:pPr marL="1143000" lvl="2" indent="-228600">
              <a:buFont typeface="Arial" panose="020B0604020202020204" pitchFamily="34" charset="0"/>
              <a:buChar char="•"/>
            </a:pPr>
            <a:r>
              <a:rPr lang="en-US" dirty="0">
                <a:effectLst/>
                <a:latin typeface="Helvetica Neue" panose="02000503000000020004" pitchFamily="2" charset="0"/>
              </a:rPr>
              <a:t>We miss the mental game</a:t>
            </a:r>
          </a:p>
          <a:p>
            <a:pPr marL="1143000" lvl="2" indent="-228600">
              <a:buFont typeface="Arial" panose="020B0604020202020204" pitchFamily="34" charset="0"/>
              <a:buChar char="•"/>
            </a:pPr>
            <a:r>
              <a:rPr lang="en-US" dirty="0">
                <a:effectLst/>
                <a:latin typeface="Helvetica Neue" panose="02000503000000020004" pitchFamily="2" charset="0"/>
              </a:rPr>
              <a:t>How do we gain a full picture of the entire human?</a:t>
            </a:r>
          </a:p>
          <a:p>
            <a:pPr marL="685800" lvl="1" indent="-228600">
              <a:buFont typeface="Arial" panose="020B0604020202020204" pitchFamily="34" charset="0"/>
              <a:buChar char="•"/>
            </a:pPr>
            <a:r>
              <a:rPr lang="en-US" dirty="0">
                <a:effectLst/>
                <a:latin typeface="Helvetica Neue" panose="02000503000000020004" pitchFamily="2" charset="0"/>
              </a:rPr>
              <a:t>Second, when we rank “best” to ”worst,” we further the culture of shutting kids out</a:t>
            </a:r>
          </a:p>
          <a:p>
            <a:pPr marL="1143000" lvl="2" indent="-228600">
              <a:buFont typeface="Arial" panose="020B0604020202020204" pitchFamily="34" charset="0"/>
              <a:buChar char="•"/>
            </a:pPr>
            <a:r>
              <a:rPr lang="en-US" dirty="0">
                <a:effectLst/>
                <a:latin typeface="Helvetica Neue" panose="02000503000000020004" pitchFamily="2" charset="0"/>
              </a:rPr>
              <a:t>We can’t predict a kid’s ceiling, and even struggle to do that with pros</a:t>
            </a:r>
          </a:p>
          <a:p>
            <a:pPr marL="1143000" lvl="2" indent="-228600">
              <a:buFont typeface="Arial" panose="020B0604020202020204" pitchFamily="34" charset="0"/>
              <a:buChar char="•"/>
            </a:pPr>
            <a:r>
              <a:rPr lang="en-US" dirty="0">
                <a:effectLst/>
                <a:latin typeface="Helvetica Neue" panose="02000503000000020004" pitchFamily="2" charset="0"/>
              </a:rPr>
              <a:t>How can we zoom in on strengths and weaknesses to find fit within our org</a:t>
            </a:r>
          </a:p>
          <a:p>
            <a:pPr marL="685800" lvl="1" indent="-228600">
              <a:buFont typeface="Arial" panose="020B0604020202020204" pitchFamily="34" charset="0"/>
              <a:buChar char="•"/>
            </a:pPr>
            <a:r>
              <a:rPr lang="en-US" dirty="0">
                <a:effectLst/>
                <a:latin typeface="Helvetica Neue" panose="02000503000000020004" pitchFamily="2" charset="0"/>
              </a:rPr>
              <a:t>Third, how can we make sure the output of our evals helps all goalies grow?</a:t>
            </a:r>
          </a:p>
          <a:p>
            <a:pPr marL="1143000" lvl="2" indent="-228600">
              <a:buFont typeface="Arial" panose="020B0604020202020204" pitchFamily="34" charset="0"/>
              <a:buChar char="•"/>
            </a:pPr>
            <a:r>
              <a:rPr lang="en-US" dirty="0">
                <a:effectLst/>
                <a:latin typeface="Helvetica Neue" panose="02000503000000020004" pitchFamily="2" charset="0"/>
              </a:rPr>
              <a:t>Too often, the conversation starts and ends with “no”</a:t>
            </a:r>
          </a:p>
          <a:p>
            <a:pPr marL="1143000" lvl="2" indent="-228600">
              <a:buFont typeface="Arial" panose="020B0604020202020204" pitchFamily="34" charset="0"/>
              <a:buChar char="•"/>
            </a:pPr>
            <a:r>
              <a:rPr lang="en-US" dirty="0">
                <a:effectLst/>
                <a:latin typeface="Helvetica Neue" panose="02000503000000020004" pitchFamily="2" charset="0"/>
              </a:rPr>
              <a:t>Kids take very little from it besides “I’m not good enough” — and if there is feedback, it often isn’t coachable</a:t>
            </a:r>
          </a:p>
          <a:p>
            <a:pPr marL="1143000" lvl="2" indent="-228600">
              <a:buFont typeface="Arial" panose="020B0604020202020204" pitchFamily="34" charset="0"/>
              <a:buChar char="•"/>
            </a:pPr>
            <a:r>
              <a:rPr lang="en-US" dirty="0">
                <a:effectLst/>
                <a:latin typeface="Helvetica Neue" panose="02000503000000020004" pitchFamily="2" charset="0"/>
              </a:rPr>
              <a:t>If we start building a culture of providing coachable feedback, we will:</a:t>
            </a:r>
          </a:p>
          <a:p>
            <a:pPr marL="1600200" lvl="3" indent="-228600">
              <a:buFont typeface="Arial" panose="020B0604020202020204" pitchFamily="34" charset="0"/>
              <a:buChar char="•"/>
            </a:pPr>
            <a:r>
              <a:rPr lang="en-US" dirty="0">
                <a:effectLst/>
                <a:latin typeface="Helvetica Neue" panose="02000503000000020004" pitchFamily="2" charset="0"/>
              </a:rPr>
              <a:t>Elevate the talent pool</a:t>
            </a:r>
          </a:p>
          <a:p>
            <a:pPr marL="1600200" lvl="3" indent="-228600">
              <a:buFont typeface="Arial" panose="020B0604020202020204" pitchFamily="34" charset="0"/>
              <a:buChar char="•"/>
            </a:pPr>
            <a:r>
              <a:rPr lang="en-US" dirty="0">
                <a:effectLst/>
                <a:latin typeface="Helvetica Neue" panose="02000503000000020004" pitchFamily="2" charset="0"/>
              </a:rPr>
              <a:t>Retain more goalies at the younger levels</a:t>
            </a:r>
          </a:p>
          <a:p>
            <a:pPr marL="1600200" lvl="3" indent="-228600">
              <a:buFont typeface="Arial" panose="020B0604020202020204" pitchFamily="34" charset="0"/>
              <a:buChar char="•"/>
            </a:pPr>
            <a:r>
              <a:rPr lang="en-US" dirty="0">
                <a:effectLst/>
                <a:latin typeface="Helvetica Neue" panose="02000503000000020004" pitchFamily="2" charset="0"/>
              </a:rPr>
              <a:t>Lift up the goaltending community</a:t>
            </a:r>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dirty="0"/>
          </a:p>
        </p:txBody>
      </p:sp>
    </p:spTree>
    <p:extLst>
      <p:ext uri="{BB962C8B-B14F-4D97-AF65-F5344CB8AC3E}">
        <p14:creationId xmlns:p14="http://schemas.microsoft.com/office/powerpoint/2010/main" val="2010701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so much detail to this project that you’ll find in the toolkit, but I want to close with a recap.</a:t>
            </a:r>
          </a:p>
        </p:txBody>
      </p:sp>
      <p:sp>
        <p:nvSpPr>
          <p:cNvPr id="4" name="Slide Number Placeholder 3"/>
          <p:cNvSpPr>
            <a:spLocks noGrp="1"/>
          </p:cNvSpPr>
          <p:nvPr>
            <p:ph type="sldNum" sz="quarter" idx="5"/>
          </p:nvPr>
        </p:nvSpPr>
        <p:spPr/>
        <p:txBody>
          <a:bodyPr/>
          <a:lstStyle/>
          <a:p>
            <a:fld id="{22289C57-55D7-40A4-A101-E74FAC7A092B}" type="slidenum">
              <a:rPr lang="en-US" smtClean="0"/>
              <a:t>20</a:t>
            </a:fld>
            <a:endParaRPr lang="en-US" dirty="0"/>
          </a:p>
        </p:txBody>
      </p:sp>
    </p:spTree>
    <p:extLst>
      <p:ext uri="{BB962C8B-B14F-4D97-AF65-F5344CB8AC3E}">
        <p14:creationId xmlns:p14="http://schemas.microsoft.com/office/powerpoint/2010/main" val="1742847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dirty="0">
                <a:effectLst/>
                <a:latin typeface="Helvetica Neue" panose="02000503000000020004" pitchFamily="2" charset="0"/>
              </a:rPr>
              <a:t>With this project, we set out to shift the evaluation conversation.</a:t>
            </a:r>
          </a:p>
          <a:p>
            <a:pPr marL="0" lvl="0" indent="0">
              <a:buFont typeface="+mj-lt"/>
              <a:buNone/>
            </a:pPr>
            <a:r>
              <a:rPr lang="en-US" dirty="0">
                <a:effectLst/>
                <a:latin typeface="Helvetica Neue" panose="02000503000000020004" pitchFamily="2" charset="0"/>
              </a:rPr>
              <a:t>As you go back and do your own evals, you’ll find what works for you.</a:t>
            </a:r>
          </a:p>
          <a:p>
            <a:pPr marL="0" lvl="0" indent="0">
              <a:buFont typeface="+mj-lt"/>
              <a:buNone/>
            </a:pPr>
            <a:r>
              <a:rPr lang="en-US" dirty="0">
                <a:effectLst/>
                <a:latin typeface="Helvetica Neue" panose="02000503000000020004" pitchFamily="2" charset="0"/>
              </a:rPr>
              <a:t>The wonderful thing is that this is all scalable, so take what you need. But also remember the core points:</a:t>
            </a:r>
          </a:p>
          <a:p>
            <a:pPr marL="171450" lvl="0" indent="-171450">
              <a:buFont typeface="Arial" panose="020B0604020202020204" pitchFamily="34" charset="0"/>
              <a:buChar char="•"/>
            </a:pPr>
            <a:r>
              <a:rPr lang="en-US" dirty="0">
                <a:effectLst/>
                <a:latin typeface="Helvetica Neue" panose="02000503000000020004" pitchFamily="2" charset="0"/>
              </a:rPr>
              <a:t>We’re looking holistically at the goalie, both mind and body, and how they compete within their current environment</a:t>
            </a:r>
          </a:p>
          <a:p>
            <a:pPr marL="628650" lvl="1" indent="-171450">
              <a:buFont typeface="Arial" panose="020B0604020202020204" pitchFamily="34" charset="0"/>
              <a:buChar char="•"/>
            </a:pPr>
            <a:r>
              <a:rPr lang="en-US" dirty="0">
                <a:effectLst/>
                <a:latin typeface="Helvetica Neue" panose="02000503000000020004" pitchFamily="2" charset="0"/>
              </a:rPr>
              <a:t>Use memory as little as possible — stay focused on what’s in front of you</a:t>
            </a:r>
          </a:p>
          <a:p>
            <a:pPr marL="171450" lvl="0" indent="-171450">
              <a:buFont typeface="Arial" panose="020B0604020202020204" pitchFamily="34" charset="0"/>
              <a:buChar char="•"/>
            </a:pPr>
            <a:r>
              <a:rPr lang="en-US" dirty="0">
                <a:effectLst/>
                <a:latin typeface="Helvetica Neue" panose="02000503000000020004" pitchFamily="2" charset="0"/>
              </a:rPr>
              <a:t>Shift focus from “best” to “worst” and instead look for fit using their strengths and weaknesses</a:t>
            </a:r>
          </a:p>
          <a:p>
            <a:pPr marL="171450" lvl="0" indent="-171450">
              <a:buFont typeface="Arial" panose="020B0604020202020204" pitchFamily="34" charset="0"/>
              <a:buChar char="•"/>
            </a:pPr>
            <a:r>
              <a:rPr lang="en-US" dirty="0">
                <a:effectLst/>
                <a:latin typeface="Helvetica Neue" panose="02000503000000020004" pitchFamily="2" charset="0"/>
              </a:rPr>
              <a:t>Finally, take the extra 5 minutes and give these kids the kickstart they need.</a:t>
            </a:r>
          </a:p>
          <a:p>
            <a:pPr marL="628650" lvl="1" indent="-171450">
              <a:buFont typeface="Arial" panose="020B0604020202020204" pitchFamily="34" charset="0"/>
              <a:buChar char="•"/>
            </a:pPr>
            <a:r>
              <a:rPr lang="en-US" dirty="0">
                <a:effectLst/>
                <a:latin typeface="Helvetica Neue" panose="02000503000000020004" pitchFamily="2" charset="0"/>
              </a:rPr>
              <a:t>The tools in the toolkit make it as easy as copy &amp; paste</a:t>
            </a:r>
          </a:p>
          <a:p>
            <a:pPr marL="628650" lvl="1" indent="-171450">
              <a:buFont typeface="Arial" panose="020B0604020202020204" pitchFamily="34" charset="0"/>
              <a:buChar char="•"/>
            </a:pPr>
            <a:r>
              <a:rPr lang="en-US" dirty="0">
                <a:effectLst/>
                <a:latin typeface="Helvetica Neue" panose="02000503000000020004" pitchFamily="2" charset="0"/>
              </a:rPr>
              <a:t>The level of competition, and goaltending as a whole, will benefit</a:t>
            </a:r>
          </a:p>
          <a:p>
            <a:pPr marL="0" lvl="0" indent="0">
              <a:buFont typeface="Arial" panose="020B0604020202020204" pitchFamily="34" charset="0"/>
              <a:buNone/>
            </a:pPr>
            <a:endParaRPr lang="en-US" dirty="0">
              <a:effectLst/>
              <a:latin typeface="Helvetica Neue" panose="02000503000000020004" pitchFamily="2" charset="0"/>
            </a:endParaRPr>
          </a:p>
          <a:p>
            <a:pPr marL="0" lvl="0" indent="0">
              <a:buFont typeface="Arial" panose="020B0604020202020204" pitchFamily="34" charset="0"/>
              <a:buNone/>
            </a:pPr>
            <a:r>
              <a:rPr lang="en-US" dirty="0">
                <a:effectLst/>
                <a:latin typeface="Helvetica Neue" panose="02000503000000020004" pitchFamily="2" charset="0"/>
              </a:rPr>
              <a:t>I encourage anyone to take this system further and continue development, as I’ll be doing too. And I welcome your feedback.</a:t>
            </a:r>
          </a:p>
          <a:p>
            <a:pPr marL="0" lvl="0" indent="0">
              <a:buFont typeface="Arial" panose="020B0604020202020204" pitchFamily="34" charset="0"/>
              <a:buNone/>
            </a:pPr>
            <a:r>
              <a:rPr lang="en-US" dirty="0">
                <a:effectLst/>
                <a:latin typeface="Helvetica Neue" panose="02000503000000020004" pitchFamily="2" charset="0"/>
              </a:rPr>
              <a:t>Goaltending needs more voices who are generating ideas.</a:t>
            </a:r>
          </a:p>
        </p:txBody>
      </p:sp>
      <p:sp>
        <p:nvSpPr>
          <p:cNvPr id="4" name="Slide Number Placeholder 3"/>
          <p:cNvSpPr>
            <a:spLocks noGrp="1"/>
          </p:cNvSpPr>
          <p:nvPr>
            <p:ph type="sldNum" sz="quarter" idx="5"/>
          </p:nvPr>
        </p:nvSpPr>
        <p:spPr/>
        <p:txBody>
          <a:bodyPr/>
          <a:lstStyle/>
          <a:p>
            <a:fld id="{22289C57-55D7-40A4-A101-E74FAC7A092B}" type="slidenum">
              <a:rPr lang="en-US" smtClean="0"/>
              <a:t>21</a:t>
            </a:fld>
            <a:endParaRPr lang="en-US" dirty="0"/>
          </a:p>
        </p:txBody>
      </p:sp>
    </p:spTree>
    <p:extLst>
      <p:ext uri="{BB962C8B-B14F-4D97-AF65-F5344CB8AC3E}">
        <p14:creationId xmlns:p14="http://schemas.microsoft.com/office/powerpoint/2010/main" val="3434203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project would not have been possible without all the folks listed here, many of whom were interviewees who helped shape the model. A massive thank you to all.</a:t>
            </a:r>
          </a:p>
        </p:txBody>
      </p:sp>
      <p:sp>
        <p:nvSpPr>
          <p:cNvPr id="4" name="Slide Number Placeholder 3"/>
          <p:cNvSpPr>
            <a:spLocks noGrp="1"/>
          </p:cNvSpPr>
          <p:nvPr>
            <p:ph type="sldNum" sz="quarter" idx="5"/>
          </p:nvPr>
        </p:nvSpPr>
        <p:spPr/>
        <p:txBody>
          <a:bodyPr/>
          <a:lstStyle/>
          <a:p>
            <a:fld id="{22289C57-55D7-40A4-A101-E74FAC7A092B}" type="slidenum">
              <a:rPr lang="en-US" smtClean="0"/>
              <a:t>22</a:t>
            </a:fld>
            <a:endParaRPr lang="en-US" dirty="0"/>
          </a:p>
        </p:txBody>
      </p:sp>
    </p:spTree>
    <p:extLst>
      <p:ext uri="{BB962C8B-B14F-4D97-AF65-F5344CB8AC3E}">
        <p14:creationId xmlns:p14="http://schemas.microsoft.com/office/powerpoint/2010/main" val="28934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grab the QR code here, which will take you to my website built with an app called Notion. You can read, explore, and then come find me at booth #111, or if you miss me for some reason then please reach out via email. I’m always open to chat.</a:t>
            </a:r>
          </a:p>
        </p:txBody>
      </p:sp>
      <p:sp>
        <p:nvSpPr>
          <p:cNvPr id="4" name="Slide Number Placeholder 3"/>
          <p:cNvSpPr>
            <a:spLocks noGrp="1"/>
          </p:cNvSpPr>
          <p:nvPr>
            <p:ph type="sldNum" sz="quarter" idx="5"/>
          </p:nvPr>
        </p:nvSpPr>
        <p:spPr/>
        <p:txBody>
          <a:bodyPr/>
          <a:lstStyle/>
          <a:p>
            <a:fld id="{22289C57-55D7-40A4-A101-E74FAC7A092B}" type="slidenum">
              <a:rPr lang="en-US" smtClean="0"/>
              <a:t>23</a:t>
            </a:fld>
            <a:endParaRPr lang="en-US" dirty="0"/>
          </a:p>
        </p:txBody>
      </p:sp>
    </p:spTree>
    <p:extLst>
      <p:ext uri="{BB962C8B-B14F-4D97-AF65-F5344CB8AC3E}">
        <p14:creationId xmlns:p14="http://schemas.microsoft.com/office/powerpoint/2010/main" val="414813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everyone for your time and receptiveness. You’re welcome to grill me for as much time as we have left.</a:t>
            </a:r>
          </a:p>
        </p:txBody>
      </p:sp>
      <p:sp>
        <p:nvSpPr>
          <p:cNvPr id="4" name="Slide Number Placeholder 3"/>
          <p:cNvSpPr>
            <a:spLocks noGrp="1"/>
          </p:cNvSpPr>
          <p:nvPr>
            <p:ph type="sldNum" sz="quarter" idx="5"/>
          </p:nvPr>
        </p:nvSpPr>
        <p:spPr/>
        <p:txBody>
          <a:bodyPr/>
          <a:lstStyle/>
          <a:p>
            <a:fld id="{22289C57-55D7-40A4-A101-E74FAC7A092B}" type="slidenum">
              <a:rPr lang="en-US" smtClean="0"/>
              <a:t>24</a:t>
            </a:fld>
            <a:endParaRPr lang="en-US" dirty="0"/>
          </a:p>
        </p:txBody>
      </p:sp>
    </p:spTree>
    <p:extLst>
      <p:ext uri="{BB962C8B-B14F-4D97-AF65-F5344CB8AC3E}">
        <p14:creationId xmlns:p14="http://schemas.microsoft.com/office/powerpoint/2010/main" val="3527085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dirty="0">
                <a:effectLst/>
                <a:latin typeface="Helvetica Neue" panose="02000503000000020004" pitchFamily="2" charset="0"/>
              </a:rPr>
              <a:t>This presentation is a very brief glimpse into a much more extensive toolkit built for this project.</a:t>
            </a:r>
          </a:p>
          <a:p>
            <a:pPr marL="0" lvl="0" indent="0">
              <a:buFont typeface="+mj-lt"/>
              <a:buNone/>
            </a:pPr>
            <a:r>
              <a:rPr lang="en-US" dirty="0">
                <a:effectLst/>
                <a:latin typeface="Helvetica Neue" panose="02000503000000020004" pitchFamily="2" charset="0"/>
              </a:rPr>
              <a:t>You’ll get a QR code to my website at the end with everything included.</a:t>
            </a:r>
          </a:p>
          <a:p>
            <a:pPr marL="0" lvl="0" indent="0">
              <a:buFont typeface="+mj-lt"/>
              <a:buNone/>
            </a:pPr>
            <a:r>
              <a:rPr lang="en-US" dirty="0">
                <a:effectLst/>
                <a:latin typeface="Helvetica Neue" panose="02000503000000020004" pitchFamily="2" charset="0"/>
              </a:rPr>
              <a:t>There’s so much more to cover beyond this presentation, so I invite you to come and chat to dive in deeper and even try out the system with some game video.</a:t>
            </a:r>
          </a:p>
          <a:p>
            <a:pPr marL="0" lvl="0" indent="0">
              <a:buFont typeface="+mj-lt"/>
              <a:buNone/>
            </a:pPr>
            <a:r>
              <a:rPr lang="en-US" dirty="0">
                <a:effectLst/>
                <a:latin typeface="Helvetica Neue" panose="02000503000000020004" pitchFamily="2" charset="0"/>
              </a:rPr>
              <a:t>For the sake of time, today I’ll cover the core elements:</a:t>
            </a:r>
          </a:p>
          <a:p>
            <a:pPr marL="457200" lvl="1" indent="0">
              <a:buFont typeface="+mj-lt"/>
              <a:buNone/>
            </a:pPr>
            <a:r>
              <a:rPr lang="en-US" dirty="0">
                <a:effectLst/>
                <a:latin typeface="Helvetica Neue" panose="02000503000000020004" pitchFamily="2" charset="0"/>
              </a:rPr>
              <a:t>Holistic criteria — going beyond technique toward a full picture of the goalie</a:t>
            </a:r>
          </a:p>
          <a:p>
            <a:pPr marL="457200" lvl="1" indent="0">
              <a:buFont typeface="+mj-lt"/>
              <a:buNone/>
            </a:pPr>
            <a:r>
              <a:rPr lang="en-US" dirty="0">
                <a:effectLst/>
                <a:latin typeface="Helvetica Neue" panose="02000503000000020004" pitchFamily="2" charset="0"/>
              </a:rPr>
              <a:t>A rating system that reframes strengths and weaknesses, and which helps build consistency</a:t>
            </a:r>
          </a:p>
          <a:p>
            <a:pPr marL="457200" lvl="1" indent="0">
              <a:buFont typeface="+mj-lt"/>
              <a:buNone/>
            </a:pPr>
            <a:r>
              <a:rPr lang="en-US" dirty="0">
                <a:effectLst/>
                <a:latin typeface="Helvetica Neue" panose="02000503000000020004" pitchFamily="2" charset="0"/>
              </a:rPr>
              <a:t>And a way to use these ratings as a means of comparison and of generating feedback</a:t>
            </a:r>
          </a:p>
        </p:txBody>
      </p:sp>
      <p:sp>
        <p:nvSpPr>
          <p:cNvPr id="4" name="Slide Number Placeholder 3"/>
          <p:cNvSpPr>
            <a:spLocks noGrp="1"/>
          </p:cNvSpPr>
          <p:nvPr>
            <p:ph type="sldNum" sz="quarter" idx="5"/>
          </p:nvPr>
        </p:nvSpPr>
        <p:spPr/>
        <p:txBody>
          <a:bodyPr/>
          <a:lstStyle/>
          <a:p>
            <a:fld id="{22289C57-55D7-40A4-A101-E74FAC7A092B}" type="slidenum">
              <a:rPr lang="en-US" smtClean="0"/>
              <a:t>3</a:t>
            </a:fld>
            <a:endParaRPr lang="en-US" dirty="0"/>
          </a:p>
        </p:txBody>
      </p:sp>
    </p:spTree>
    <p:extLst>
      <p:ext uri="{BB962C8B-B14F-4D97-AF65-F5344CB8AC3E}">
        <p14:creationId xmlns:p14="http://schemas.microsoft.com/office/powerpoint/2010/main" val="359717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start, let’s explore this idea of “holistic.”</a:t>
            </a:r>
          </a:p>
          <a:p>
            <a:r>
              <a:rPr lang="en-US" dirty="0"/>
              <a:t>No, it’s not candles and herbs, although good on you if you do that.</a:t>
            </a:r>
          </a:p>
        </p:txBody>
      </p:sp>
      <p:sp>
        <p:nvSpPr>
          <p:cNvPr id="4" name="Slide Number Placeholder 3"/>
          <p:cNvSpPr>
            <a:spLocks noGrp="1"/>
          </p:cNvSpPr>
          <p:nvPr>
            <p:ph type="sldNum" sz="quarter" idx="5"/>
          </p:nvPr>
        </p:nvSpPr>
        <p:spPr/>
        <p:txBody>
          <a:bodyPr/>
          <a:lstStyle/>
          <a:p>
            <a:fld id="{22289C57-55D7-40A4-A101-E74FAC7A092B}" type="slidenum">
              <a:rPr lang="en-US" smtClean="0"/>
              <a:t>4</a:t>
            </a:fld>
            <a:endParaRPr lang="en-US" dirty="0"/>
          </a:p>
        </p:txBody>
      </p:sp>
    </p:spTree>
    <p:extLst>
      <p:ext uri="{BB962C8B-B14F-4D97-AF65-F5344CB8AC3E}">
        <p14:creationId xmlns:p14="http://schemas.microsoft.com/office/powerpoint/2010/main" val="1712917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None/>
            </a:pPr>
            <a:r>
              <a:rPr lang="en-US" dirty="0">
                <a:effectLst/>
                <a:latin typeface="Helvetica Neue" panose="02000503000000020004" pitchFamily="2" charset="0"/>
              </a:rPr>
              <a:t>The idea of holistic includes three things:</a:t>
            </a:r>
          </a:p>
          <a:p>
            <a:pPr marL="742950" lvl="1" indent="-285750">
              <a:buFont typeface="+mj-lt"/>
              <a:buAutoNum type="arabicPeriod"/>
            </a:pPr>
            <a:r>
              <a:rPr lang="en-US" dirty="0">
                <a:effectLst/>
                <a:latin typeface="Helvetica Neue" panose="02000503000000020004" pitchFamily="2" charset="0"/>
              </a:rPr>
              <a:t>Mind</a:t>
            </a:r>
          </a:p>
          <a:p>
            <a:pPr marL="742950" lvl="1" indent="-285750">
              <a:buFont typeface="+mj-lt"/>
              <a:buAutoNum type="arabicPeriod"/>
            </a:pPr>
            <a:r>
              <a:rPr lang="en-US" dirty="0">
                <a:effectLst/>
                <a:latin typeface="Helvetica Neue" panose="02000503000000020004" pitchFamily="2" charset="0"/>
              </a:rPr>
              <a:t>Body</a:t>
            </a:r>
          </a:p>
          <a:p>
            <a:pPr marL="742950" lvl="1" indent="-285750">
              <a:buFont typeface="+mj-lt"/>
              <a:buAutoNum type="arabicPeriod"/>
            </a:pPr>
            <a:r>
              <a:rPr lang="en-US" dirty="0">
                <a:effectLst/>
                <a:latin typeface="Helvetica Neue" panose="02000503000000020004" pitchFamily="2" charset="0"/>
              </a:rPr>
              <a:t>Environment</a:t>
            </a:r>
          </a:p>
          <a:p>
            <a:pPr marL="457200" lvl="1" indent="0">
              <a:buFont typeface="+mj-lt"/>
              <a:buNone/>
            </a:pPr>
            <a:endParaRPr lang="en-US" dirty="0">
              <a:effectLst/>
              <a:latin typeface="Helvetica Neue" panose="02000503000000020004" pitchFamily="2" charset="0"/>
            </a:endParaRPr>
          </a:p>
          <a:p>
            <a:pPr marL="0" lvl="0" indent="0">
              <a:buFont typeface="+mj-lt"/>
              <a:buNone/>
            </a:pPr>
            <a:r>
              <a:rPr lang="en-US" dirty="0">
                <a:effectLst/>
                <a:latin typeface="Helvetica Neue" panose="02000503000000020004" pitchFamily="2" charset="0"/>
              </a:rPr>
              <a:t>Your mind obviously allows you to think, understand, decide, process, etc. We’re not worker bees with a hivemind; we think for ourselves.</a:t>
            </a:r>
          </a:p>
          <a:p>
            <a:pPr marL="0" lvl="0" indent="0">
              <a:buFont typeface="+mj-lt"/>
              <a:buNone/>
            </a:pPr>
            <a:r>
              <a:rPr lang="en-US" dirty="0">
                <a:effectLst/>
                <a:latin typeface="Helvetica Neue" panose="02000503000000020004" pitchFamily="2" charset="0"/>
              </a:rPr>
              <a:t>Likewise, our body allows us to act, to interact, to communicate, and to have an effect on our environment.</a:t>
            </a:r>
          </a:p>
          <a:p>
            <a:pPr marL="0" lvl="0" indent="0">
              <a:buFont typeface="+mj-lt"/>
              <a:buNone/>
            </a:pPr>
            <a:r>
              <a:rPr lang="en-US" dirty="0">
                <a:effectLst/>
                <a:latin typeface="Helvetica Neue" panose="02000503000000020004" pitchFamily="2" charset="0"/>
              </a:rPr>
              <a:t>And then our environment is what ultimately gives life meaning. As things change around us, we have a reason to want to act. We have things in our environment that we feel and things we need to do.</a:t>
            </a:r>
          </a:p>
        </p:txBody>
      </p:sp>
      <p:sp>
        <p:nvSpPr>
          <p:cNvPr id="4" name="Slide Number Placeholder 3"/>
          <p:cNvSpPr>
            <a:spLocks noGrp="1"/>
          </p:cNvSpPr>
          <p:nvPr>
            <p:ph type="sldNum" sz="quarter" idx="5"/>
          </p:nvPr>
        </p:nvSpPr>
        <p:spPr/>
        <p:txBody>
          <a:bodyPr/>
          <a:lstStyle/>
          <a:p>
            <a:fld id="{22289C57-55D7-40A4-A101-E74FAC7A092B}" type="slidenum">
              <a:rPr lang="en-US" smtClean="0"/>
              <a:t>5</a:t>
            </a:fld>
            <a:endParaRPr lang="en-US" dirty="0"/>
          </a:p>
        </p:txBody>
      </p:sp>
    </p:spTree>
    <p:extLst>
      <p:ext uri="{BB962C8B-B14F-4D97-AF65-F5344CB8AC3E}">
        <p14:creationId xmlns:p14="http://schemas.microsoft.com/office/powerpoint/2010/main" val="3513273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does this apply to goaltending? Well, let’s think of a goalie in their natural environment, like a game.</a:t>
            </a:r>
          </a:p>
          <a:p>
            <a:r>
              <a:rPr lang="en-US" dirty="0"/>
              <a:t>The game gives us a signal, like the fact that a shot is coming.</a:t>
            </a:r>
          </a:p>
          <a:p>
            <a:r>
              <a:rPr lang="en-US" dirty="0"/>
              <a:t>As a goalie, we make a save and put the rebound in the corner.</a:t>
            </a:r>
          </a:p>
          <a:p>
            <a:r>
              <a:rPr lang="en-US" dirty="0"/>
              <a:t>We’ve now changed the environment, which makes the players chase the puck, which makes us move back on angle, changes the play, and the whole cycle repeats.</a:t>
            </a:r>
          </a:p>
        </p:txBody>
      </p:sp>
      <p:sp>
        <p:nvSpPr>
          <p:cNvPr id="4" name="Slide Number Placeholder 3"/>
          <p:cNvSpPr>
            <a:spLocks noGrp="1"/>
          </p:cNvSpPr>
          <p:nvPr>
            <p:ph type="sldNum" sz="quarter" idx="5"/>
          </p:nvPr>
        </p:nvSpPr>
        <p:spPr/>
        <p:txBody>
          <a:bodyPr/>
          <a:lstStyle/>
          <a:p>
            <a:fld id="{22289C57-55D7-40A4-A101-E74FAC7A092B}" type="slidenum">
              <a:rPr lang="en-US" smtClean="0"/>
              <a:t>6</a:t>
            </a:fld>
            <a:endParaRPr lang="en-US" dirty="0"/>
          </a:p>
        </p:txBody>
      </p:sp>
    </p:spTree>
    <p:extLst>
      <p:ext uri="{BB962C8B-B14F-4D97-AF65-F5344CB8AC3E}">
        <p14:creationId xmlns:p14="http://schemas.microsoft.com/office/powerpoint/2010/main" val="3106410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break this down even further.</a:t>
            </a:r>
          </a:p>
          <a:p>
            <a:r>
              <a:rPr lang="en-US" dirty="0"/>
              <a:t>There’s a lot more depth to the cycle, but at its most fundamental level, a goalie has to:</a:t>
            </a:r>
          </a:p>
          <a:p>
            <a:pPr marL="171450" indent="-171450">
              <a:buFont typeface="Arial" panose="020B0604020202020204" pitchFamily="34" charset="0"/>
              <a:buChar char="•"/>
            </a:pPr>
            <a:r>
              <a:rPr lang="en-US" dirty="0"/>
              <a:t>Process that a shot is indeed coming</a:t>
            </a:r>
          </a:p>
          <a:p>
            <a:pPr marL="171450" indent="-171450">
              <a:buFont typeface="Arial" panose="020B0604020202020204" pitchFamily="34" charset="0"/>
              <a:buChar char="•"/>
            </a:pPr>
            <a:r>
              <a:rPr lang="en-US" dirty="0"/>
              <a:t>Decide on a course of action</a:t>
            </a:r>
          </a:p>
          <a:p>
            <a:pPr marL="171450" indent="-171450">
              <a:buFont typeface="Arial" panose="020B0604020202020204" pitchFamily="34" charset="0"/>
              <a:buChar char="•"/>
            </a:pPr>
            <a:r>
              <a:rPr lang="en-US" dirty="0"/>
              <a:t>Actually act and make a save</a:t>
            </a:r>
          </a:p>
          <a:p>
            <a:pPr marL="0" indent="0">
              <a:buFont typeface="Arial" panose="020B0604020202020204" pitchFamily="34" charset="0"/>
              <a:buNone/>
            </a:pPr>
            <a:r>
              <a:rPr lang="en-US" dirty="0"/>
              <a:t>These three steps are what take a signal from the environment to us affecting the environment.</a:t>
            </a:r>
          </a:p>
          <a:p>
            <a:pPr marL="0" indent="0">
              <a:buFont typeface="Arial" panose="020B0604020202020204" pitchFamily="34" charset="0"/>
              <a:buNone/>
            </a:pPr>
            <a:r>
              <a:rPr lang="en-US" dirty="0"/>
              <a:t>But as the cycle repeats over and over, we get this fourth stage, where repetition helps us develop our skills and become more effective as goalies.</a:t>
            </a:r>
          </a:p>
        </p:txBody>
      </p:sp>
      <p:sp>
        <p:nvSpPr>
          <p:cNvPr id="4" name="Slide Number Placeholder 3"/>
          <p:cNvSpPr>
            <a:spLocks noGrp="1"/>
          </p:cNvSpPr>
          <p:nvPr>
            <p:ph type="sldNum" sz="quarter" idx="5"/>
          </p:nvPr>
        </p:nvSpPr>
        <p:spPr/>
        <p:txBody>
          <a:bodyPr/>
          <a:lstStyle/>
          <a:p>
            <a:fld id="{22289C57-55D7-40A4-A101-E74FAC7A092B}" type="slidenum">
              <a:rPr lang="en-US" smtClean="0"/>
              <a:t>7</a:t>
            </a:fld>
            <a:endParaRPr lang="en-US" dirty="0"/>
          </a:p>
        </p:txBody>
      </p:sp>
    </p:spTree>
    <p:extLst>
      <p:ext uri="{BB962C8B-B14F-4D97-AF65-F5344CB8AC3E}">
        <p14:creationId xmlns:p14="http://schemas.microsoft.com/office/powerpoint/2010/main" val="4273438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dirty="0">
                <a:effectLst/>
                <a:latin typeface="Helvetica Neue" panose="02000503000000020004" pitchFamily="2" charset="0"/>
              </a:rPr>
              <a:t>This cycle then translates to this map, which is the exhaustive list of criteria in the system.</a:t>
            </a:r>
          </a:p>
          <a:p>
            <a:pPr marL="0" lvl="0" indent="0">
              <a:buFont typeface="+mj-lt"/>
              <a:buNone/>
            </a:pPr>
            <a:endParaRPr lang="en-US" dirty="0">
              <a:effectLst/>
              <a:latin typeface="Helvetica Neue" panose="02000503000000020004" pitchFamily="2" charset="0"/>
            </a:endParaRPr>
          </a:p>
          <a:p>
            <a:pPr marL="0" lvl="0" indent="0">
              <a:buFont typeface="+mj-lt"/>
              <a:buNone/>
            </a:pPr>
            <a:r>
              <a:rPr lang="en-US" dirty="0">
                <a:effectLst/>
                <a:latin typeface="Helvetica Neue" panose="02000503000000020004" pitchFamily="2" charset="0"/>
              </a:rPr>
              <a:t>For the sake of time, I won’t delve back into each one, but you can access both long-form definitions and a quick cheat sheet within the toolkit at the end.</a:t>
            </a:r>
          </a:p>
          <a:p>
            <a:pPr marL="0" lvl="0" indent="0">
              <a:buFont typeface="+mj-lt"/>
              <a:buNone/>
            </a:pPr>
            <a:r>
              <a:rPr lang="en-US" dirty="0">
                <a:effectLst/>
                <a:latin typeface="Helvetica Neue" panose="02000503000000020004" pitchFamily="2" charset="0"/>
              </a:rPr>
              <a:t>Instead, a few key points:</a:t>
            </a:r>
          </a:p>
          <a:p>
            <a:pPr marL="228600" lvl="0" indent="-228600">
              <a:buFont typeface="+mj-lt"/>
              <a:buAutoNum type="arabicPeriod"/>
            </a:pPr>
            <a:r>
              <a:rPr lang="en-US" dirty="0">
                <a:effectLst/>
                <a:latin typeface="Helvetica Neue" panose="02000503000000020004" pitchFamily="2" charset="0"/>
              </a:rPr>
              <a:t>This is simplified intentionally, and you’ll notice that these are categories that may cross over one another.</a:t>
            </a:r>
          </a:p>
          <a:p>
            <a:pPr marL="685800" lvl="1" indent="-228600">
              <a:buFont typeface="+mj-lt"/>
              <a:buAutoNum type="arabicPeriod"/>
            </a:pPr>
            <a:r>
              <a:rPr lang="en-US" dirty="0">
                <a:effectLst/>
                <a:latin typeface="Helvetica Neue" panose="02000503000000020004" pitchFamily="2" charset="0"/>
              </a:rPr>
              <a:t>Initially, I had </a:t>
            </a:r>
            <a:r>
              <a:rPr lang="en-US" dirty="0" err="1">
                <a:effectLst/>
                <a:latin typeface="Helvetica Neue" panose="02000503000000020004" pitchFamily="2" charset="0"/>
              </a:rPr>
              <a:t>mindmaps</a:t>
            </a:r>
            <a:r>
              <a:rPr lang="en-US" dirty="0">
                <a:effectLst/>
                <a:latin typeface="Helvetica Neue" panose="02000503000000020004" pitchFamily="2" charset="0"/>
              </a:rPr>
              <a:t> around 5 levels deep with hundreds of criteria to try and gain an exhaustive picture.</a:t>
            </a:r>
          </a:p>
          <a:p>
            <a:pPr marL="685800" lvl="1" indent="-228600">
              <a:buFont typeface="+mj-lt"/>
              <a:buAutoNum type="arabicPeriod"/>
            </a:pPr>
            <a:r>
              <a:rPr lang="en-US" dirty="0">
                <a:effectLst/>
                <a:latin typeface="Helvetica Neue" panose="02000503000000020004" pitchFamily="2" charset="0"/>
              </a:rPr>
              <a:t>But there are challenges with depth to that level:</a:t>
            </a:r>
          </a:p>
          <a:p>
            <a:pPr marL="1143000" lvl="2" indent="-228600">
              <a:buFont typeface="+mj-lt"/>
              <a:buAutoNum type="arabicPeriod"/>
            </a:pPr>
            <a:r>
              <a:rPr lang="en-US" dirty="0">
                <a:effectLst/>
                <a:latin typeface="Helvetica Neue" panose="02000503000000020004" pitchFamily="2" charset="0"/>
              </a:rPr>
              <a:t>Making sure that it was understandable for all levels of evaluator and organization, especially with categories</a:t>
            </a:r>
          </a:p>
          <a:p>
            <a:pPr marL="1143000" lvl="2" indent="-228600">
              <a:buFont typeface="+mj-lt"/>
              <a:buAutoNum type="arabicPeriod"/>
            </a:pPr>
            <a:r>
              <a:rPr lang="en-US" dirty="0">
                <a:effectLst/>
                <a:latin typeface="Helvetica Neue" panose="02000503000000020004" pitchFamily="2" charset="0"/>
              </a:rPr>
              <a:t>Making sure that what came out of this was coachable</a:t>
            </a:r>
          </a:p>
          <a:p>
            <a:pPr marL="1600200" lvl="3" indent="-228600">
              <a:buFont typeface="+mj-lt"/>
              <a:buAutoNum type="arabicPeriod"/>
            </a:pPr>
            <a:r>
              <a:rPr lang="en-US" dirty="0">
                <a:effectLst/>
                <a:latin typeface="Helvetica Neue" panose="02000503000000020004" pitchFamily="2" charset="0"/>
              </a:rPr>
              <a:t>Say we watch a goalie struggle on the post. In a system that details out “post play,” the output of that might be “needs to work more on post.” But what does that mean? How is that valuable?</a:t>
            </a:r>
          </a:p>
          <a:p>
            <a:pPr marL="1600200" lvl="3" indent="-228600">
              <a:buFont typeface="+mj-lt"/>
              <a:buAutoNum type="arabicPeriod"/>
            </a:pPr>
            <a:r>
              <a:rPr lang="en-US" dirty="0">
                <a:effectLst/>
                <a:latin typeface="Helvetica Neue" panose="02000503000000020004" pitchFamily="2" charset="0"/>
              </a:rPr>
              <a:t>The root cause could stem from plenty of broader issues. Perhaps it’s balance which is a factor of stance. Maybe it’s integration, which is part of skating and movement. Or maybe it’s appropriateness of RVH use, which comes down to play reading?</a:t>
            </a:r>
          </a:p>
          <a:p>
            <a:pPr marL="1600200" lvl="3" indent="-228600">
              <a:buFont typeface="+mj-lt"/>
              <a:buAutoNum type="arabicPeriod"/>
            </a:pPr>
            <a:r>
              <a:rPr lang="en-US" dirty="0">
                <a:effectLst/>
                <a:latin typeface="Helvetica Neue" panose="02000503000000020004" pitchFamily="2" charset="0"/>
              </a:rPr>
              <a:t>When we get prescriptive and dissect skill, we often miss things. It’s valid to say “struggles on post” within a comment. But when it comes to making things useful, it helps to look at the broader tool.</a:t>
            </a:r>
          </a:p>
          <a:p>
            <a:pPr marL="2057400" lvl="4" indent="-228600">
              <a:buFont typeface="+mj-lt"/>
              <a:buAutoNum type="arabicPeriod"/>
            </a:pPr>
            <a:r>
              <a:rPr lang="en-US" dirty="0">
                <a:effectLst/>
                <a:latin typeface="Helvetica Neue" panose="02000503000000020004" pitchFamily="2" charset="0"/>
              </a:rPr>
              <a:t>Put another way… you have Phillips head and flathead screwdrivers. But if you’re hammering in a nail with the handle, the problem isn’t the type of screwdriver, but your understanding of how tools work.</a:t>
            </a:r>
          </a:p>
          <a:p>
            <a:pPr marL="1828800" lvl="4" indent="0">
              <a:buFont typeface="+mj-lt"/>
              <a:buNone/>
            </a:pPr>
            <a:endParaRPr lang="en-US" dirty="0"/>
          </a:p>
          <a:p>
            <a:r>
              <a:rPr lang="en-US" dirty="0"/>
              <a:t>One more point…</a:t>
            </a:r>
          </a:p>
        </p:txBody>
      </p:sp>
      <p:sp>
        <p:nvSpPr>
          <p:cNvPr id="4" name="Slide Number Placeholder 3"/>
          <p:cNvSpPr>
            <a:spLocks noGrp="1"/>
          </p:cNvSpPr>
          <p:nvPr>
            <p:ph type="sldNum" sz="quarter" idx="5"/>
          </p:nvPr>
        </p:nvSpPr>
        <p:spPr/>
        <p:txBody>
          <a:bodyPr/>
          <a:lstStyle/>
          <a:p>
            <a:fld id="{22289C57-55D7-40A4-A101-E74FAC7A092B}" type="slidenum">
              <a:rPr lang="en-US" smtClean="0"/>
              <a:t>8</a:t>
            </a:fld>
            <a:endParaRPr lang="en-US" dirty="0"/>
          </a:p>
        </p:txBody>
      </p:sp>
    </p:spTree>
    <p:extLst>
      <p:ext uri="{BB962C8B-B14F-4D97-AF65-F5344CB8AC3E}">
        <p14:creationId xmlns:p14="http://schemas.microsoft.com/office/powerpoint/2010/main" val="2135166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structure here leaves room to simplify when necessary</a:t>
            </a:r>
          </a:p>
          <a:p>
            <a:r>
              <a:rPr lang="en-US" dirty="0"/>
              <a:t>Say your organization lacks a goalie expert. Don’t understand much about stance? Back out a layer and look more broadly at their ability to make a save.</a:t>
            </a:r>
          </a:p>
          <a:p>
            <a:r>
              <a:rPr lang="en-US" dirty="0"/>
              <a:t>Similarly, say you’re evaluating 25 goalies at a regional camp. At a glance, we should be able to get a quick understanding of everything within the first layer and then dive deeper if more time becomes available.</a:t>
            </a:r>
          </a:p>
        </p:txBody>
      </p:sp>
      <p:sp>
        <p:nvSpPr>
          <p:cNvPr id="4" name="Slide Number Placeholder 3"/>
          <p:cNvSpPr>
            <a:spLocks noGrp="1"/>
          </p:cNvSpPr>
          <p:nvPr>
            <p:ph type="sldNum" sz="quarter" idx="5"/>
          </p:nvPr>
        </p:nvSpPr>
        <p:spPr/>
        <p:txBody>
          <a:bodyPr/>
          <a:lstStyle/>
          <a:p>
            <a:fld id="{22289C57-55D7-40A4-A101-E74FAC7A092B}" type="slidenum">
              <a:rPr lang="en-US" smtClean="0"/>
              <a:t>9</a:t>
            </a:fld>
            <a:endParaRPr lang="en-US" dirty="0"/>
          </a:p>
        </p:txBody>
      </p:sp>
    </p:spTree>
    <p:extLst>
      <p:ext uri="{BB962C8B-B14F-4D97-AF65-F5344CB8AC3E}">
        <p14:creationId xmlns:p14="http://schemas.microsoft.com/office/powerpoint/2010/main" val="1204602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41918" y="3329790"/>
            <a:ext cx="4941771" cy="3200400"/>
          </a:xfrm>
        </p:spPr>
        <p:txBody>
          <a:bodyPr anchor="ctr">
            <a:noAutofit/>
          </a:bodyPr>
          <a:lstStyle>
            <a:lvl1pPr algn="l">
              <a:defRPr sz="3600" spc="150" baseline="0"/>
            </a:lvl1pPr>
          </a:lstStyle>
          <a:p>
            <a:r>
              <a:rPr lang="en-US" dirty="0"/>
              <a:t>CLICK TO add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1" y="895350"/>
            <a:ext cx="3247662" cy="1917700"/>
          </a:xfrm>
        </p:spPr>
        <p:txBody>
          <a:bodyPr>
            <a:normAutofit/>
          </a:bodyPr>
          <a:lstStyle>
            <a:lvl1pPr algn="l">
              <a:defRPr lang="en-US" sz="24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A14C3057-3BCC-F9A2-98D8-17DDB36F1823}"/>
              </a:ext>
            </a:extLst>
          </p:cNvPr>
          <p:cNvSpPr>
            <a:spLocks noGrp="1"/>
          </p:cNvSpPr>
          <p:nvPr>
            <p:ph sz="half" idx="16" hasCustomPrompt="1"/>
          </p:nvPr>
        </p:nvSpPr>
        <p:spPr>
          <a:xfrm>
            <a:off x="838200" y="2813049"/>
            <a:ext cx="3247662" cy="323849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4216396" y="895927"/>
            <a:ext cx="7137404" cy="5115889"/>
          </a:xfrm>
        </p:spPr>
        <p:txBody>
          <a:bodyPr>
            <a:normAutofit/>
          </a:bodyPr>
          <a:lstStyle>
            <a:lvl1pPr marL="0" indent="0" algn="ctr">
              <a:buNone/>
              <a:defRPr sz="2000"/>
            </a:lvl1pPr>
          </a:lstStyle>
          <a:p>
            <a:r>
              <a:rPr lang="en-US"/>
              <a:t>Click icon to add table</a:t>
            </a:r>
            <a:endParaRPr lang="en-US" dirty="0"/>
          </a:p>
        </p:txBody>
      </p:sp>
      <p:sp>
        <p:nvSpPr>
          <p:cNvPr id="10" name="Footer Placeholder 4">
            <a:extLst>
              <a:ext uri="{FF2B5EF4-FFF2-40B4-BE49-F238E27FC236}">
                <a16:creationId xmlns:a16="http://schemas.microsoft.com/office/drawing/2014/main" id="{5F91997C-538B-C8B9-14D7-31A1932F69C3}"/>
              </a:ext>
            </a:extLst>
          </p:cNvPr>
          <p:cNvSpPr>
            <a:spLocks noGrp="1"/>
          </p:cNvSpPr>
          <p:nvPr>
            <p:ph type="ftr" sz="quarter" idx="11"/>
          </p:nvPr>
        </p:nvSpPr>
        <p:spPr>
          <a:xfrm>
            <a:off x="731615" y="6356349"/>
            <a:ext cx="3819228" cy="365125"/>
          </a:xfrm>
        </p:spPr>
        <p:txBody>
          <a:bodyPr/>
          <a:lstStyle>
            <a:lvl1pPr algn="l">
              <a:defRPr sz="900"/>
            </a:lvl1pPr>
          </a:lstStyle>
          <a:p>
            <a:r>
              <a:rPr lang="en-US" dirty="0"/>
              <a:t>PRESENTATION TITLE</a:t>
            </a:r>
          </a:p>
        </p:txBody>
      </p:sp>
      <p:sp>
        <p:nvSpPr>
          <p:cNvPr id="11" name="Slide Number Placeholder 5">
            <a:extLst>
              <a:ext uri="{FF2B5EF4-FFF2-40B4-BE49-F238E27FC236}">
                <a16:creationId xmlns:a16="http://schemas.microsoft.com/office/drawing/2014/main" id="{1F777EF4-982E-9337-7E82-31DC723C1273}"/>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grpSp>
        <p:nvGrpSpPr>
          <p:cNvPr id="14" name="Group 13">
            <a:extLst>
              <a:ext uri="{FF2B5EF4-FFF2-40B4-BE49-F238E27FC236}">
                <a16:creationId xmlns:a16="http://schemas.microsoft.com/office/drawing/2014/main" id="{E34303BA-AFB6-0E22-486F-785994E3B7B1}"/>
              </a:ext>
              <a:ext uri="{C183D7F6-B498-43B3-948B-1728B52AA6E4}">
                <adec:decorative xmlns:adec="http://schemas.microsoft.com/office/drawing/2017/decorative" val="1"/>
              </a:ext>
            </a:extLst>
          </p:cNvPr>
          <p:cNvGrpSpPr/>
          <p:nvPr userDrawn="1"/>
        </p:nvGrpSpPr>
        <p:grpSpPr>
          <a:xfrm>
            <a:off x="0" y="0"/>
            <a:ext cx="2327564" cy="1505528"/>
            <a:chOff x="0" y="0"/>
            <a:chExt cx="2238376" cy="3105150"/>
          </a:xfrm>
        </p:grpSpPr>
        <p:cxnSp>
          <p:nvCxnSpPr>
            <p:cNvPr id="15" name="Straight Connector 14">
              <a:extLst>
                <a:ext uri="{FF2B5EF4-FFF2-40B4-BE49-F238E27FC236}">
                  <a16:creationId xmlns:a16="http://schemas.microsoft.com/office/drawing/2014/main" id="{F66E3A08-02EB-7B54-5089-E7A7F19FD725}"/>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4F9BE5-00B2-ADDF-771C-AB098B36C820}"/>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808163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838200" y="337192"/>
            <a:ext cx="5655197" cy="199786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2705177"/>
            <a:ext cx="5733772" cy="448990"/>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199" y="3154166"/>
            <a:ext cx="5733773" cy="3032733"/>
          </a:xfrm>
        </p:spPr>
        <p:txBody>
          <a:bodyPr>
            <a:normAutofit/>
          </a:bodyPr>
          <a:lstStyle>
            <a:lvl1pPr marL="285750" indent="-285750">
              <a:lnSpc>
                <a:spcPct val="100000"/>
              </a:lnSpc>
              <a:buFont typeface="Arial" panose="020B0604020202020204" pitchFamily="34" charset="0"/>
              <a:buChar char="•"/>
              <a:defRPr sz="1800" spc="50" baseline="0"/>
            </a:lvl1pPr>
            <a:lvl2pPr marL="742950" indent="-285750">
              <a:lnSpc>
                <a:spcPct val="100000"/>
              </a:lnSpc>
              <a:buFont typeface="Arial" panose="020B0604020202020204" pitchFamily="34" charset="0"/>
              <a:buChar char="•"/>
              <a:defRPr sz="1800" spc="50" baseline="0"/>
            </a:lvl2pPr>
            <a:lvl3pPr marL="1200150" indent="-285750">
              <a:lnSpc>
                <a:spcPct val="100000"/>
              </a:lnSpc>
              <a:buFont typeface="Arial" panose="020B0604020202020204" pitchFamily="34" charset="0"/>
              <a:buChar char="•"/>
              <a:defRPr sz="1800" spc="50" baseline="0"/>
            </a:lvl3pPr>
            <a:lvl4pPr marL="1657350" indent="-285750">
              <a:lnSpc>
                <a:spcPct val="100000"/>
              </a:lnSpc>
              <a:buFont typeface="Arial" panose="020B0604020202020204" pitchFamily="34" charset="0"/>
              <a:buChar char="•"/>
              <a:defRPr sz="1800" spc="50" baseline="0"/>
            </a:lvl4pPr>
            <a:lvl5pPr marL="2114550" indent="-285750">
              <a:lnSpc>
                <a:spcPct val="100000"/>
              </a:lnSpc>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887108" y="2705177"/>
            <a:ext cx="3943627" cy="448989"/>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120DFF5-B64A-9744-4500-1D7BBA19BF1C}"/>
              </a:ext>
            </a:extLst>
          </p:cNvPr>
          <p:cNvSpPr>
            <a:spLocks noGrp="1"/>
          </p:cNvSpPr>
          <p:nvPr>
            <p:ph sz="half" idx="14" hasCustomPrompt="1"/>
          </p:nvPr>
        </p:nvSpPr>
        <p:spPr>
          <a:xfrm>
            <a:off x="7887107" y="3164867"/>
            <a:ext cx="3943627" cy="3032733"/>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a:xfrm>
            <a:off x="843986" y="6356350"/>
            <a:ext cx="4114800" cy="365125"/>
          </a:xfrm>
        </p:spPr>
        <p:txBody>
          <a:bodyPr/>
          <a:lstStyle>
            <a:lvl1pPr algn="l">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3" name="Graphic 12">
            <a:extLst>
              <a:ext uri="{FF2B5EF4-FFF2-40B4-BE49-F238E27FC236}">
                <a16:creationId xmlns:a16="http://schemas.microsoft.com/office/drawing/2014/main" id="{E0588715-35AD-8BE1-A5FC-E28BDD3854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645" t="319" r="28732" b="73496"/>
          <a:stretch/>
        </p:blipFill>
        <p:spPr>
          <a:xfrm rot="10800000" flipH="1">
            <a:off x="6308436" y="-11"/>
            <a:ext cx="5883564" cy="236642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4E9C70-0200-3C21-7766-CB9EA5FBFA88}"/>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1" name="Straight Connector 10">
              <a:extLst>
                <a:ext uri="{FF2B5EF4-FFF2-40B4-BE49-F238E27FC236}">
                  <a16:creationId xmlns:a16="http://schemas.microsoft.com/office/drawing/2014/main" id="{1D5E4B16-2071-DEE9-BE53-F35AFBEFCA57}"/>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B2B071-0355-D550-18A8-9D515CA1698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0" y="353550"/>
            <a:ext cx="105156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dirty="0"/>
              <a:t>CLICK TO add title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570963"/>
          </a:xfrm>
        </p:spPr>
        <p:txBody>
          <a:bodyPr>
            <a:normAutofit/>
          </a:bodyPr>
          <a:lstStyle>
            <a:lvl1pPr marL="0" indent="0" algn="ctr">
              <a:buNone/>
              <a:defRPr sz="2000"/>
            </a:lvl1pPr>
          </a:lstStyle>
          <a:p>
            <a:r>
              <a:rPr lang="en-US"/>
              <a:t>Click icon to add table</a:t>
            </a:r>
            <a:endParaRPr lang="en-US" dirty="0"/>
          </a:p>
        </p:txBody>
      </p:sp>
      <p:sp>
        <p:nvSpPr>
          <p:cNvPr id="6" name="Footer Placeholder 4">
            <a:extLst>
              <a:ext uri="{FF2B5EF4-FFF2-40B4-BE49-F238E27FC236}">
                <a16:creationId xmlns:a16="http://schemas.microsoft.com/office/drawing/2014/main" id="{BFB554B2-4C33-2975-9F27-94B8AE71DF13}"/>
              </a:ext>
            </a:extLst>
          </p:cNvPr>
          <p:cNvSpPr>
            <a:spLocks noGrp="1"/>
          </p:cNvSpPr>
          <p:nvPr>
            <p:ph type="ftr" sz="quarter" idx="11"/>
          </p:nvPr>
        </p:nvSpPr>
        <p:spPr>
          <a:xfrm>
            <a:off x="838200" y="6356349"/>
            <a:ext cx="3819228" cy="365125"/>
          </a:xfrm>
        </p:spPr>
        <p:txBody>
          <a:bodyPr/>
          <a:lstStyle>
            <a:lvl1pPr algn="l">
              <a:defRPr sz="900"/>
            </a:lvl1pPr>
          </a:lstStyle>
          <a:p>
            <a:r>
              <a:rPr lang="en-US" dirty="0"/>
              <a:t>PRESENTATION TITLE</a:t>
            </a:r>
          </a:p>
        </p:txBody>
      </p:sp>
      <p:sp>
        <p:nvSpPr>
          <p:cNvPr id="7" name="Slide Number Placeholder 5">
            <a:extLst>
              <a:ext uri="{FF2B5EF4-FFF2-40B4-BE49-F238E27FC236}">
                <a16:creationId xmlns:a16="http://schemas.microsoft.com/office/drawing/2014/main" id="{503C6776-E983-2BA3-1054-75996FE0FD22}"/>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4267200" y="3238103"/>
            <a:ext cx="4179570" cy="2850181"/>
          </a:xfrm>
        </p:spPr>
        <p:txBody>
          <a:bodyPr>
            <a:normAutofit/>
          </a:bodyPr>
          <a:lstStyle>
            <a:lvl1pPr marL="0" indent="0" algn="l">
              <a:lnSpc>
                <a:spcPct val="150000"/>
              </a:lnSpc>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6" name="Graphic 5">
            <a:extLst>
              <a:ext uri="{FF2B5EF4-FFF2-40B4-BE49-F238E27FC236}">
                <a16:creationId xmlns:a16="http://schemas.microsoft.com/office/drawing/2014/main" id="{ED3361C9-310A-4255-A94E-B77588962D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4267200" y="6356350"/>
            <a:ext cx="4179570" cy="365125"/>
          </a:xfrm>
        </p:spPr>
        <p:txBody>
          <a:bodyPr/>
          <a:lstStyle>
            <a:lvl1pPr algn="l">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4229100" y="0"/>
            <a:ext cx="7962901"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dirty="0"/>
              <a:t>CLICK TO add title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hasCustomPrompt="1"/>
          </p:nvPr>
        </p:nvSpPr>
        <p:spPr>
          <a:xfrm>
            <a:off x="1333500" y="2674013"/>
            <a:ext cx="2895600" cy="3269589"/>
          </a:xfrm>
        </p:spPr>
        <p:txBody>
          <a:bodyPr>
            <a:normAutofit/>
          </a:bodyPr>
          <a:lstStyle>
            <a:lvl1pPr marL="0" indent="0">
              <a:lnSpc>
                <a:spcPct val="140000"/>
              </a:lnSpc>
              <a:spcBef>
                <a:spcPts val="1000"/>
              </a:spcBef>
              <a:buNone/>
              <a:defRPr sz="1800">
                <a:solidFill>
                  <a:schemeClr val="bg1"/>
                </a:solidFill>
              </a:defRPr>
            </a:lvl1pPr>
            <a:lvl2pPr marL="457200" indent="0">
              <a:lnSpc>
                <a:spcPct val="140000"/>
              </a:lnSpc>
              <a:spcBef>
                <a:spcPts val="1000"/>
              </a:spcBef>
              <a:buNone/>
              <a:defRPr sz="1800">
                <a:solidFill>
                  <a:schemeClr val="bg1"/>
                </a:solidFill>
              </a:defRPr>
            </a:lvl2pPr>
            <a:lvl3pPr marL="914400" indent="0">
              <a:lnSpc>
                <a:spcPct val="140000"/>
              </a:lnSpc>
              <a:spcBef>
                <a:spcPts val="1000"/>
              </a:spcBef>
              <a:buNone/>
              <a:defRPr sz="1800">
                <a:solidFill>
                  <a:schemeClr val="bg1"/>
                </a:solidFill>
              </a:defRPr>
            </a:lvl3pPr>
            <a:lvl4pPr marL="1371600" indent="0">
              <a:lnSpc>
                <a:spcPct val="140000"/>
              </a:lnSpc>
              <a:spcBef>
                <a:spcPts val="1000"/>
              </a:spcBef>
              <a:buNone/>
              <a:defRPr sz="1800">
                <a:solidFill>
                  <a:schemeClr val="bg1"/>
                </a:solidFill>
              </a:defRPr>
            </a:lvl4pPr>
            <a:lvl5pPr marL="1828800" indent="0">
              <a:lnSpc>
                <a:spcPct val="140000"/>
              </a:lnSpc>
              <a:spcBef>
                <a:spcPts val="1000"/>
              </a:spcBef>
              <a:buNone/>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1333500" y="6356349"/>
            <a:ext cx="3819228" cy="365125"/>
          </a:xfrm>
        </p:spPr>
        <p:txBody>
          <a:bodyPr/>
          <a:lstStyle>
            <a:lvl1pPr algn="l">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018"/>
            <a:ext cx="4179570" cy="3377354"/>
          </a:xfrm>
        </p:spPr>
        <p:txBody>
          <a:bodyPr anchor="b">
            <a:noAutofit/>
          </a:bodyPr>
          <a:lstStyle>
            <a:lvl1pPr algn="l">
              <a:defRPr sz="3600" spc="150" baseline="0">
                <a:solidFill>
                  <a:schemeClr val="tx1"/>
                </a:solidFill>
              </a:defRPr>
            </a:lvl1pPr>
          </a:lstStyle>
          <a:p>
            <a:r>
              <a:rPr lang="en-US" dirty="0"/>
              <a:t>CLICK TO add title</a:t>
            </a:r>
          </a:p>
        </p:txBody>
      </p:sp>
      <p:grpSp>
        <p:nvGrpSpPr>
          <p:cNvPr id="4" name="Group 3">
            <a:extLst>
              <a:ext uri="{FF2B5EF4-FFF2-40B4-BE49-F238E27FC236}">
                <a16:creationId xmlns:a16="http://schemas.microsoft.com/office/drawing/2014/main" id="{4A96E214-6A61-C8A7-B1DB-C8C260C13441}"/>
              </a:ext>
              <a:ext uri="{C183D7F6-B498-43B3-948B-1728B52AA6E4}">
                <adec:decorative xmlns:adec="http://schemas.microsoft.com/office/drawing/2017/decorative" val="1"/>
              </a:ext>
            </a:extLst>
          </p:cNvPr>
          <p:cNvGrpSpPr/>
          <p:nvPr userDrawn="1"/>
        </p:nvGrpSpPr>
        <p:grpSpPr>
          <a:xfrm>
            <a:off x="0" y="0"/>
            <a:ext cx="6557818" cy="6858000"/>
            <a:chOff x="0" y="0"/>
            <a:chExt cx="4762501" cy="5186363"/>
          </a:xfrm>
        </p:grpSpPr>
        <p:cxnSp>
          <p:nvCxnSpPr>
            <p:cNvPr id="5" name="Straight Connector 4">
              <a:extLst>
                <a:ext uri="{FF2B5EF4-FFF2-40B4-BE49-F238E27FC236}">
                  <a16:creationId xmlns:a16="http://schemas.microsoft.com/office/drawing/2014/main" id="{A18BC1BC-99D6-D9F4-19F9-AAE722E2AE61}"/>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816F797-248B-2C75-29B9-DB65A809D47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250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680"/>
            <a:ext cx="4179570" cy="3376691"/>
          </a:xfrm>
        </p:spPr>
        <p:txBody>
          <a:bodyPr anchor="b">
            <a:noAutofit/>
          </a:bodyPr>
          <a:lstStyle>
            <a:lvl1pPr algn="l">
              <a:defRPr sz="3600" spc="150" baseline="0">
                <a:solidFill>
                  <a:schemeClr val="bg1"/>
                </a:solidFill>
              </a:defRPr>
            </a:lvl1pPr>
          </a:lstStyle>
          <a:p>
            <a:r>
              <a:rPr lang="en-US" dirty="0"/>
              <a:t>CLICK TO add title</a:t>
            </a:r>
          </a:p>
        </p:txBody>
      </p:sp>
      <p:cxnSp>
        <p:nvCxnSpPr>
          <p:cNvPr id="7" name="Straight Connector 6">
            <a:extLst>
              <a:ext uri="{FF2B5EF4-FFF2-40B4-BE49-F238E27FC236}">
                <a16:creationId xmlns:a16="http://schemas.microsoft.com/office/drawing/2014/main" id="{5D8E94DD-0F7B-3F92-58EA-5F06D557BF40}"/>
              </a:ext>
              <a:ext uri="{C183D7F6-B498-43B3-948B-1728B52AA6E4}">
                <adec:decorative xmlns:adec="http://schemas.microsoft.com/office/drawing/2017/decorative" val="1"/>
              </a:ext>
            </a:extLst>
          </p:cNvPr>
          <p:cNvCxnSpPr>
            <a:cxnSpLocks/>
          </p:cNvCxnSpPr>
          <p:nvPr userDrawn="1"/>
        </p:nvCxnSpPr>
        <p:spPr>
          <a:xfrm>
            <a:off x="3990667" y="0"/>
            <a:ext cx="1126278" cy="25122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419F5397-34DB-BC88-ADF5-AA470A06FE50}"/>
              </a:ext>
            </a:extLst>
          </p:cNvPr>
          <p:cNvSpPr>
            <a:spLocks noGrp="1"/>
          </p:cNvSpPr>
          <p:nvPr>
            <p:ph type="pic" sz="quarter" idx="10"/>
          </p:nvPr>
        </p:nvSpPr>
        <p:spPr>
          <a:xfrm>
            <a:off x="0" y="-5080"/>
            <a:ext cx="6576291" cy="6872605"/>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p:spPr>
        <p:txBody>
          <a:bodyPr lIns="182880" tIns="182880" bIns="91440">
            <a:normAutofit/>
          </a:bodyPr>
          <a:lstStyle>
            <a:lvl1pPr marL="0" indent="0">
              <a:buNone/>
              <a:defRPr sz="20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75401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22318" y="268360"/>
            <a:ext cx="7288282" cy="212117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EAC9D25F-5B3D-F5B2-5D02-C6BC6AA8987B}"/>
              </a:ext>
            </a:extLst>
          </p:cNvPr>
          <p:cNvSpPr>
            <a:spLocks noGrp="1"/>
          </p:cNvSpPr>
          <p:nvPr>
            <p:ph sz="half" idx="2" hasCustomPrompt="1"/>
          </p:nvPr>
        </p:nvSpPr>
        <p:spPr>
          <a:xfrm>
            <a:off x="1322388" y="2763078"/>
            <a:ext cx="7288212" cy="3407051"/>
          </a:xfrm>
        </p:spPr>
        <p:txBody>
          <a:bodyPr>
            <a:normAutofit/>
          </a:bodyPr>
          <a:lstStyle>
            <a:lvl1pPr marL="0" indent="0">
              <a:lnSpc>
                <a:spcPct val="100000"/>
              </a:lnSpc>
              <a:buFont typeface="Arial" panose="020B0604020202020204" pitchFamily="34" charset="0"/>
              <a:buNone/>
              <a:defRPr sz="1800" b="1"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18E16CF1-2502-F2F0-2C27-2DD7979033E2}"/>
              </a:ext>
              <a:ext uri="{C183D7F6-B498-43B3-948B-1728B52AA6E4}">
                <adec:decorative xmlns:adec="http://schemas.microsoft.com/office/drawing/2017/decorative" val="1"/>
              </a:ext>
            </a:extLst>
          </p:cNvPr>
          <p:cNvGrpSpPr/>
          <p:nvPr userDrawn="1"/>
        </p:nvGrpSpPr>
        <p:grpSpPr>
          <a:xfrm>
            <a:off x="9096374" y="-25401"/>
            <a:ext cx="3095625" cy="6883401"/>
            <a:chOff x="9096375" y="-25401"/>
            <a:chExt cx="3095625" cy="6883401"/>
          </a:xfrm>
        </p:grpSpPr>
        <p:cxnSp>
          <p:nvCxnSpPr>
            <p:cNvPr id="10" name="Straight Connector 9">
              <a:extLst>
                <a:ext uri="{FF2B5EF4-FFF2-40B4-BE49-F238E27FC236}">
                  <a16:creationId xmlns:a16="http://schemas.microsoft.com/office/drawing/2014/main" id="{6322A6FB-333C-65AE-23D8-08BCEA174D43}"/>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2BB247-4598-A983-DEBF-6F042C1DB0BC}"/>
                </a:ext>
              </a:extLst>
            </p:cNvPr>
            <p:cNvCxnSpPr>
              <a:cxnSpLocks/>
            </p:cNvCxnSpPr>
            <p:nvPr userDrawn="1"/>
          </p:nvCxnSpPr>
          <p:spPr>
            <a:xfrm flipH="1">
              <a:off x="9381744" y="-25401"/>
              <a:ext cx="2810256" cy="6883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34E84FEE-D475-A71D-7996-5925602ECF9A}"/>
              </a:ext>
              <a:ext uri="{C183D7F6-B498-43B3-948B-1728B52AA6E4}">
                <adec:decorative xmlns:adec="http://schemas.microsoft.com/office/drawing/2017/decorative" val="1"/>
              </a:ext>
            </a:extLst>
          </p:cNvPr>
          <p:cNvCxnSpPr>
            <a:cxnSpLocks/>
          </p:cNvCxnSpPr>
          <p:nvPr userDrawn="1"/>
        </p:nvCxnSpPr>
        <p:spPr>
          <a:xfrm rot="10800000" flipH="1">
            <a:off x="-1" y="-25403"/>
            <a:ext cx="1210573" cy="2048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7459776D-4049-CB00-C321-0627C169BC51}"/>
              </a:ext>
            </a:extLst>
          </p:cNvPr>
          <p:cNvSpPr>
            <a:spLocks noGrp="1"/>
          </p:cNvSpPr>
          <p:nvPr>
            <p:ph type="ftr" sz="quarter" idx="11"/>
          </p:nvPr>
        </p:nvSpPr>
        <p:spPr>
          <a:xfrm>
            <a:off x="1333500" y="6356349"/>
            <a:ext cx="3819228" cy="365125"/>
          </a:xfrm>
        </p:spPr>
        <p:txBody>
          <a:bodyPr/>
          <a:lstStyle>
            <a:lvl1pPr algn="l">
              <a:defRPr sz="900"/>
            </a:lvl1pPr>
          </a:lstStyle>
          <a:p>
            <a:r>
              <a:rPr lang="en-US" dirty="0"/>
              <a:t>PRESENTATION TITLE</a:t>
            </a:r>
          </a:p>
        </p:txBody>
      </p:sp>
      <p:sp>
        <p:nvSpPr>
          <p:cNvPr id="16" name="Slide Number Placeholder 5">
            <a:extLst>
              <a:ext uri="{FF2B5EF4-FFF2-40B4-BE49-F238E27FC236}">
                <a16:creationId xmlns:a16="http://schemas.microsoft.com/office/drawing/2014/main" id="{EDE114AF-34C6-A062-7340-858BC27DA264}"/>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424973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06400"/>
            <a:ext cx="4179570" cy="3457971"/>
          </a:xfrm>
        </p:spPr>
        <p:txBody>
          <a:bodyPr anchor="b">
            <a:noAutofit/>
          </a:bodyPr>
          <a:lstStyle>
            <a:lvl1pPr algn="l">
              <a:defRPr sz="3600" spc="150" baseline="0">
                <a:solidFill>
                  <a:schemeClr val="bg1"/>
                </a:solidFill>
              </a:defRPr>
            </a:lvl1pPr>
          </a:lstStyle>
          <a:p>
            <a:r>
              <a:rPr lang="en-US" dirty="0"/>
              <a:t>CLICK TO add title</a:t>
            </a:r>
          </a:p>
        </p:txBody>
      </p:sp>
      <p:pic>
        <p:nvPicPr>
          <p:cNvPr id="4" name="Graphic 3">
            <a:extLst>
              <a:ext uri="{FF2B5EF4-FFF2-40B4-BE49-F238E27FC236}">
                <a16:creationId xmlns:a16="http://schemas.microsoft.com/office/drawing/2014/main" id="{5E045004-3604-59DC-13E0-7A0B2DF78C4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44032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55F7B05-9431-1FBA-415D-6CF2DF562B9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093633" cy="3912394"/>
          </a:xfrm>
          <a:prstGeom prst="rect">
            <a:avLst/>
          </a:prstGeom>
        </p:spPr>
      </p:pic>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568961"/>
            <a:ext cx="8420100"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97255"/>
            <a:ext cx="3924300"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7FF22E3-5928-787E-B062-FA18127D3BD9}"/>
              </a:ext>
            </a:extLst>
          </p:cNvPr>
          <p:cNvSpPr>
            <a:spLocks noGrp="1"/>
          </p:cNvSpPr>
          <p:nvPr>
            <p:ph sz="half" idx="13" hasCustomPrompt="1"/>
          </p:nvPr>
        </p:nvSpPr>
        <p:spPr>
          <a:xfrm>
            <a:off x="2933700" y="3251596"/>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97255"/>
            <a:ext cx="3943627"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9" name="Content Placeholder 3">
            <a:extLst>
              <a:ext uri="{FF2B5EF4-FFF2-40B4-BE49-F238E27FC236}">
                <a16:creationId xmlns:a16="http://schemas.microsoft.com/office/drawing/2014/main" id="{178E4D0B-96F1-45F3-6B2A-5FA31A37257F}"/>
              </a:ext>
            </a:extLst>
          </p:cNvPr>
          <p:cNvSpPr>
            <a:spLocks noGrp="1"/>
          </p:cNvSpPr>
          <p:nvPr>
            <p:ph sz="half" idx="14" hasCustomPrompt="1"/>
          </p:nvPr>
        </p:nvSpPr>
        <p:spPr>
          <a:xfrm>
            <a:off x="7410173" y="3251595"/>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4">
            <a:extLst>
              <a:ext uri="{FF2B5EF4-FFF2-40B4-BE49-F238E27FC236}">
                <a16:creationId xmlns:a16="http://schemas.microsoft.com/office/drawing/2014/main" id="{5F41582C-9AD2-F126-40F3-D43E77D158C8}"/>
              </a:ext>
            </a:extLst>
          </p:cNvPr>
          <p:cNvSpPr>
            <a:spLocks noGrp="1"/>
          </p:cNvSpPr>
          <p:nvPr>
            <p:ph type="ftr" sz="quarter" idx="11"/>
          </p:nvPr>
        </p:nvSpPr>
        <p:spPr>
          <a:xfrm>
            <a:off x="2969260" y="6356349"/>
            <a:ext cx="3819228" cy="365125"/>
          </a:xfrm>
        </p:spPr>
        <p:txBody>
          <a:bodyPr/>
          <a:lstStyle>
            <a:lvl1pPr algn="l">
              <a:defRPr sz="900"/>
            </a:lvl1pPr>
          </a:lstStyle>
          <a:p>
            <a:r>
              <a:rPr lang="en-US" dirty="0"/>
              <a:t>PRESENTATION TITLE</a:t>
            </a:r>
          </a:p>
        </p:txBody>
      </p:sp>
      <p:sp>
        <p:nvSpPr>
          <p:cNvPr id="14" name="Slide Number Placeholder 5">
            <a:extLst>
              <a:ext uri="{FF2B5EF4-FFF2-40B4-BE49-F238E27FC236}">
                <a16:creationId xmlns:a16="http://schemas.microsoft.com/office/drawing/2014/main" id="{341F76B1-7BEF-7A88-1394-1164BFF082E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401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341120" y="558801"/>
            <a:ext cx="9953308"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grpSp>
        <p:nvGrpSpPr>
          <p:cNvPr id="10" name="Group 9">
            <a:extLst>
              <a:ext uri="{FF2B5EF4-FFF2-40B4-BE49-F238E27FC236}">
                <a16:creationId xmlns:a16="http://schemas.microsoft.com/office/drawing/2014/main" id="{6A217F83-0BDB-C70B-29FE-2651DE191533}"/>
              </a:ext>
              <a:ext uri="{C183D7F6-B498-43B3-948B-1728B52AA6E4}">
                <adec:decorative xmlns:adec="http://schemas.microsoft.com/office/drawing/2017/decorative" val="1"/>
              </a:ext>
            </a:extLst>
          </p:cNvPr>
          <p:cNvGrpSpPr/>
          <p:nvPr userDrawn="1"/>
        </p:nvGrpSpPr>
        <p:grpSpPr>
          <a:xfrm>
            <a:off x="4429817" y="0"/>
            <a:ext cx="7762183" cy="2754814"/>
            <a:chOff x="7334250" y="0"/>
            <a:chExt cx="4857750" cy="1724025"/>
          </a:xfrm>
        </p:grpSpPr>
        <p:cxnSp>
          <p:nvCxnSpPr>
            <p:cNvPr id="11" name="Straight Connector 10">
              <a:extLst>
                <a:ext uri="{FF2B5EF4-FFF2-40B4-BE49-F238E27FC236}">
                  <a16:creationId xmlns:a16="http://schemas.microsoft.com/office/drawing/2014/main" id="{E0C62368-3F79-C078-7086-B23D2F5A09F8}"/>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9BDD71-BF2E-BDB0-A625-D8371AEA1CAB}"/>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 Placeholder 2">
            <a:extLst>
              <a:ext uri="{FF2B5EF4-FFF2-40B4-BE49-F238E27FC236}">
                <a16:creationId xmlns:a16="http://schemas.microsoft.com/office/drawing/2014/main" id="{83354B96-CD25-BE1C-8CA2-3825F820B759}"/>
              </a:ext>
            </a:extLst>
          </p:cNvPr>
          <p:cNvSpPr>
            <a:spLocks noGrp="1"/>
          </p:cNvSpPr>
          <p:nvPr>
            <p:ph type="body" idx="1" hasCustomPrompt="1"/>
          </p:nvPr>
        </p:nvSpPr>
        <p:spPr>
          <a:xfrm>
            <a:off x="1341120" y="2960877"/>
            <a:ext cx="2722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5" name="Content Placeholder 3">
            <a:extLst>
              <a:ext uri="{FF2B5EF4-FFF2-40B4-BE49-F238E27FC236}">
                <a16:creationId xmlns:a16="http://schemas.microsoft.com/office/drawing/2014/main" id="{CDD81865-54C7-7674-4B2E-041D05C1D146}"/>
              </a:ext>
            </a:extLst>
          </p:cNvPr>
          <p:cNvSpPr>
            <a:spLocks noGrp="1"/>
          </p:cNvSpPr>
          <p:nvPr>
            <p:ph sz="half" idx="15" hasCustomPrompt="1"/>
          </p:nvPr>
        </p:nvSpPr>
        <p:spPr>
          <a:xfrm>
            <a:off x="1341120" y="3392035"/>
            <a:ext cx="2722880" cy="2907164"/>
          </a:xfrm>
        </p:spPr>
        <p:txBody>
          <a:bodyPr tIns="0">
            <a:normAutofit/>
          </a:bodyPr>
          <a:lstStyle>
            <a:lvl1pPr marL="283464" indent="-283464">
              <a:lnSpc>
                <a:spcPct val="100000"/>
              </a:lnSpc>
              <a:buFont typeface="+mj-lt"/>
              <a:buAutoNum type="arabicPeriod"/>
              <a:defRPr sz="1800" b="0" spc="50" baseline="0"/>
            </a:lvl1pPr>
            <a:lvl2pPr marL="566928" indent="-342900">
              <a:lnSpc>
                <a:spcPct val="100000"/>
              </a:lnSpc>
              <a:spcBef>
                <a:spcPts val="1000"/>
              </a:spcBef>
              <a:buFont typeface="+mj-lt"/>
              <a:buAutoNum type="alphaLcPeriod"/>
              <a:defRPr sz="1800" spc="50" baseline="0"/>
            </a:lvl2pPr>
            <a:lvl3pPr marL="850392" indent="-342900">
              <a:lnSpc>
                <a:spcPct val="100000"/>
              </a:lnSpc>
              <a:spcBef>
                <a:spcPts val="1000"/>
              </a:spcBef>
              <a:buFont typeface="+mj-lt"/>
              <a:buAutoNum type="arabicParenR"/>
              <a:defRPr sz="1800" spc="50" baseline="0"/>
            </a:lvl3pPr>
            <a:lvl4pPr marL="1042416" indent="-342900">
              <a:lnSpc>
                <a:spcPct val="100000"/>
              </a:lnSpc>
              <a:spcBef>
                <a:spcPts val="1000"/>
              </a:spcBef>
              <a:buFont typeface="+mj-lt"/>
              <a:buAutoNum type="alphaLcParenR"/>
              <a:defRPr sz="1800" spc="50" baseline="0"/>
            </a:lvl4pPr>
            <a:lvl5pPr marL="1074420" indent="-400050">
              <a:lnSpc>
                <a:spcPct val="100000"/>
              </a:lnSpc>
              <a:spcBef>
                <a:spcPts val="1000"/>
              </a:spcBef>
              <a:buFont typeface="+mj-lt"/>
              <a:buAutoNum type="romanLcPeriod"/>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7" name="Text Placeholder 2">
            <a:extLst>
              <a:ext uri="{FF2B5EF4-FFF2-40B4-BE49-F238E27FC236}">
                <a16:creationId xmlns:a16="http://schemas.microsoft.com/office/drawing/2014/main" id="{6F39BA57-7F1C-623F-BC7F-B689C5AC33EA}"/>
              </a:ext>
            </a:extLst>
          </p:cNvPr>
          <p:cNvSpPr>
            <a:spLocks noGrp="1"/>
          </p:cNvSpPr>
          <p:nvPr>
            <p:ph type="body" idx="10" hasCustomPrompt="1"/>
          </p:nvPr>
        </p:nvSpPr>
        <p:spPr>
          <a:xfrm>
            <a:off x="4754881" y="2960877"/>
            <a:ext cx="5516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3" name="Content Placeholder 3">
            <a:extLst>
              <a:ext uri="{FF2B5EF4-FFF2-40B4-BE49-F238E27FC236}">
                <a16:creationId xmlns:a16="http://schemas.microsoft.com/office/drawing/2014/main" id="{94BF07A4-5A33-0B3C-A378-AB2435F1D5FF}"/>
              </a:ext>
            </a:extLst>
          </p:cNvPr>
          <p:cNvSpPr>
            <a:spLocks noGrp="1"/>
          </p:cNvSpPr>
          <p:nvPr>
            <p:ph sz="half" idx="14" hasCustomPrompt="1"/>
          </p:nvPr>
        </p:nvSpPr>
        <p:spPr>
          <a:xfrm>
            <a:off x="4754881" y="3324859"/>
            <a:ext cx="5506720" cy="303148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a:extLst>
              <a:ext uri="{FF2B5EF4-FFF2-40B4-BE49-F238E27FC236}">
                <a16:creationId xmlns:a16="http://schemas.microsoft.com/office/drawing/2014/main" id="{63DC63A6-41FE-6C2D-9A53-0AE4A6DBF39B}"/>
              </a:ext>
            </a:extLst>
          </p:cNvPr>
          <p:cNvSpPr>
            <a:spLocks noGrp="1"/>
          </p:cNvSpPr>
          <p:nvPr>
            <p:ph type="ftr" sz="quarter" idx="12"/>
          </p:nvPr>
        </p:nvSpPr>
        <p:spPr>
          <a:xfrm>
            <a:off x="1333500" y="6356349"/>
            <a:ext cx="3819228" cy="365125"/>
          </a:xfrm>
        </p:spPr>
        <p:txBody>
          <a:bodyPr/>
          <a:lstStyle>
            <a:lvl1pPr algn="l">
              <a:defRPr sz="900"/>
            </a:lvl1pPr>
          </a:lstStyle>
          <a:p>
            <a:r>
              <a:rPr lang="en-US" dirty="0"/>
              <a:t>PRESENTATION TITLE</a:t>
            </a:r>
          </a:p>
        </p:txBody>
      </p:sp>
      <p:sp>
        <p:nvSpPr>
          <p:cNvPr id="20" name="Slide Number Placeholder 5">
            <a:extLst>
              <a:ext uri="{FF2B5EF4-FFF2-40B4-BE49-F238E27FC236}">
                <a16:creationId xmlns:a16="http://schemas.microsoft.com/office/drawing/2014/main" id="{0B5130EC-B05B-5489-FBEC-DBEB6D1E737D}"/>
              </a:ext>
            </a:extLst>
          </p:cNvPr>
          <p:cNvSpPr>
            <a:spLocks noGrp="1"/>
          </p:cNvSpPr>
          <p:nvPr>
            <p:ph type="sldNum" sz="quarter" idx="13"/>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11208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B2CC92D-F90A-CB67-4860-D6939AC29566}"/>
              </a:ext>
              <a:ext uri="{C183D7F6-B498-43B3-948B-1728B52AA6E4}">
                <adec:decorative xmlns:adec="http://schemas.microsoft.com/office/drawing/2017/decorative" val="1"/>
              </a:ext>
            </a:extLst>
          </p:cNvPr>
          <p:cNvCxnSpPr>
            <a:cxnSpLocks/>
          </p:cNvCxnSpPr>
          <p:nvPr userDrawn="1"/>
        </p:nvCxnSpPr>
        <p:spPr>
          <a:xfrm flipH="1" flipV="1">
            <a:off x="3094182" y="0"/>
            <a:ext cx="1745673" cy="3897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4" y="1671639"/>
            <a:ext cx="5884027"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13" name="Picture Placeholder 12">
            <a:extLst>
              <a:ext uri="{FF2B5EF4-FFF2-40B4-BE49-F238E27FC236}">
                <a16:creationId xmlns:a16="http://schemas.microsoft.com/office/drawing/2014/main" id="{4C376638-5C5B-8E5B-0C26-8F63B98EA417}"/>
              </a:ext>
            </a:extLst>
          </p:cNvPr>
          <p:cNvSpPr>
            <a:spLocks noGrp="1"/>
          </p:cNvSpPr>
          <p:nvPr>
            <p:ph type="pic" sz="quarter" idx="13"/>
          </p:nvPr>
        </p:nvSpPr>
        <p:spPr>
          <a:xfrm>
            <a:off x="-28230" y="-9144"/>
            <a:ext cx="5481955" cy="6876288"/>
          </a:xfrm>
          <a:custGeom>
            <a:avLst/>
            <a:gdLst>
              <a:gd name="connsiteX0" fmla="*/ 0 w 5476875"/>
              <a:gd name="connsiteY0" fmla="*/ 0 h 6858000"/>
              <a:gd name="connsiteX1" fmla="*/ 547687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0 w 5476875"/>
              <a:gd name="connsiteY0" fmla="*/ 0 h 6858000"/>
              <a:gd name="connsiteX1" fmla="*/ 252031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5080 w 5481955"/>
              <a:gd name="connsiteY0" fmla="*/ 0 h 6858000"/>
              <a:gd name="connsiteX1" fmla="*/ 2525395 w 5481955"/>
              <a:gd name="connsiteY1" fmla="*/ 0 h 6858000"/>
              <a:gd name="connsiteX2" fmla="*/ 5481955 w 5481955"/>
              <a:gd name="connsiteY2" fmla="*/ 6858000 h 6858000"/>
              <a:gd name="connsiteX3" fmla="*/ 5080 w 5481955"/>
              <a:gd name="connsiteY3" fmla="*/ 6858000 h 6858000"/>
              <a:gd name="connsiteX4" fmla="*/ 0 w 5481955"/>
              <a:gd name="connsiteY4" fmla="*/ 4805680 h 6858000"/>
              <a:gd name="connsiteX5" fmla="*/ 5080 w 5481955"/>
              <a:gd name="connsiteY5" fmla="*/ 0 h 685800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1955" h="6863080">
                <a:moveTo>
                  <a:pt x="5080" y="0"/>
                </a:moveTo>
                <a:lnTo>
                  <a:pt x="2525395" y="0"/>
                </a:lnTo>
                <a:lnTo>
                  <a:pt x="5481955" y="6858000"/>
                </a:lnTo>
                <a:lnTo>
                  <a:pt x="899160" y="6863080"/>
                </a:lnTo>
                <a:cubicBezTo>
                  <a:pt x="506307" y="5933440"/>
                  <a:pt x="413173" y="5720080"/>
                  <a:pt x="0" y="4759960"/>
                </a:cubicBezTo>
                <a:cubicBezTo>
                  <a:pt x="1693" y="3158067"/>
                  <a:pt x="3387" y="1601893"/>
                  <a:pt x="5080" y="0"/>
                </a:cubicBezTo>
                <a:close/>
              </a:path>
            </a:pathLst>
          </a:custGeom>
        </p:spPr>
        <p:txBody>
          <a:bodyPr lIns="274320" tIns="91440" bIns="91440">
            <a:normAutofit/>
          </a:bodyPr>
          <a:lstStyle>
            <a:lvl1pPr marL="0" indent="0" algn="l">
              <a:buNone/>
              <a:defRPr sz="2000">
                <a:solidFill>
                  <a:schemeClr val="tx1"/>
                </a:solidFill>
              </a:defRPr>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04569D00-2037-2A8D-943B-22FAC1C0B690}"/>
              </a:ext>
            </a:extLst>
          </p:cNvPr>
          <p:cNvSpPr>
            <a:spLocks noGrp="1"/>
          </p:cNvSpPr>
          <p:nvPr>
            <p:ph type="ftr" sz="quarter" idx="11"/>
          </p:nvPr>
        </p:nvSpPr>
        <p:spPr>
          <a:xfrm>
            <a:off x="825500" y="6356349"/>
            <a:ext cx="3819228" cy="365125"/>
          </a:xfrm>
        </p:spPr>
        <p:txBody>
          <a:bodyPr/>
          <a:lstStyle>
            <a:lvl1pPr algn="l">
              <a:defRPr sz="900"/>
            </a:lvl1pPr>
          </a:lstStyle>
          <a:p>
            <a:r>
              <a:rPr lang="en-US" dirty="0"/>
              <a:t>PRESENTATION TITLE</a:t>
            </a:r>
          </a:p>
        </p:txBody>
      </p:sp>
      <p:sp>
        <p:nvSpPr>
          <p:cNvPr id="5" name="Slide Number Placeholder 5">
            <a:extLst>
              <a:ext uri="{FF2B5EF4-FFF2-40B4-BE49-F238E27FC236}">
                <a16:creationId xmlns:a16="http://schemas.microsoft.com/office/drawing/2014/main" id="{75967A9D-0B53-4F3F-0872-495C23A3323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
        <p:nvSpPr>
          <p:cNvPr id="8" name="Content Placeholder 3">
            <a:extLst>
              <a:ext uri="{FF2B5EF4-FFF2-40B4-BE49-F238E27FC236}">
                <a16:creationId xmlns:a16="http://schemas.microsoft.com/office/drawing/2014/main" id="{643B0E9A-A777-8745-6A36-0A79CB5E036B}"/>
              </a:ext>
            </a:extLst>
          </p:cNvPr>
          <p:cNvSpPr>
            <a:spLocks noGrp="1"/>
          </p:cNvSpPr>
          <p:nvPr>
            <p:ph sz="half" idx="14" hasCustomPrompt="1"/>
          </p:nvPr>
        </p:nvSpPr>
        <p:spPr>
          <a:xfrm>
            <a:off x="5453725" y="3660774"/>
            <a:ext cx="5907176" cy="2536826"/>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70" r:id="rId4"/>
    <p:sldLayoutId id="2147483651" r:id="rId5"/>
    <p:sldLayoutId id="2147483671" r:id="rId6"/>
    <p:sldLayoutId id="2147483672" r:id="rId7"/>
    <p:sldLayoutId id="2147483673" r:id="rId8"/>
    <p:sldLayoutId id="2147483664" r:id="rId9"/>
    <p:sldLayoutId id="2147483674" r:id="rId10"/>
    <p:sldLayoutId id="2147483653" r:id="rId11"/>
    <p:sldLayoutId id="2147483667" r:id="rId12"/>
    <p:sldLayoutId id="2147483665" r:id="rId13"/>
  </p:sldLayoutIdLst>
  <p:hf hdr="0" ft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mailto:nicholasjderrico@gmail.com"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441918" y="4132612"/>
            <a:ext cx="4941771" cy="2397577"/>
          </a:xfrm>
        </p:spPr>
        <p:txBody>
          <a:bodyPr anchor="t" anchorCtr="0"/>
          <a:lstStyle/>
          <a:p>
            <a:r>
              <a:rPr lang="en-US" dirty="0"/>
              <a:t>Evaluations</a:t>
            </a:r>
            <a:br>
              <a:rPr lang="en-US" dirty="0"/>
            </a:br>
            <a:r>
              <a:rPr lang="en-US" sz="2400" dirty="0">
                <a:solidFill>
                  <a:schemeClr val="tx1">
                    <a:lumMod val="50000"/>
                    <a:lumOff val="50000"/>
                  </a:schemeClr>
                </a:solidFill>
              </a:rPr>
              <a:t>A holistic development approach</a:t>
            </a:r>
            <a:br>
              <a:rPr lang="en-US" sz="1800" dirty="0"/>
            </a:br>
            <a:br>
              <a:rPr lang="en-US" sz="1800" dirty="0"/>
            </a:br>
            <a:r>
              <a:rPr lang="en-US" sz="1600" dirty="0">
                <a:solidFill>
                  <a:schemeClr val="tx1">
                    <a:lumMod val="50000"/>
                    <a:lumOff val="50000"/>
                  </a:schemeClr>
                </a:solidFill>
              </a:rPr>
              <a:t>Nick D’Errico</a:t>
            </a:r>
            <a:br>
              <a:rPr lang="en-US" sz="1600" dirty="0">
                <a:solidFill>
                  <a:schemeClr val="tx1">
                    <a:lumMod val="50000"/>
                    <a:lumOff val="50000"/>
                  </a:schemeClr>
                </a:solidFill>
              </a:rPr>
            </a:br>
            <a:r>
              <a:rPr lang="en-US" sz="1200" dirty="0">
                <a:solidFill>
                  <a:schemeClr val="tx1">
                    <a:lumMod val="50000"/>
                    <a:lumOff val="50000"/>
                  </a:schemeClr>
                </a:solidFill>
              </a:rPr>
              <a:t>USA Hockey Goaltending</a:t>
            </a:r>
            <a:br>
              <a:rPr lang="en-US" sz="1200" dirty="0">
                <a:solidFill>
                  <a:schemeClr val="tx1">
                    <a:lumMod val="50000"/>
                    <a:lumOff val="50000"/>
                  </a:schemeClr>
                </a:solidFill>
              </a:rPr>
            </a:br>
            <a:r>
              <a:rPr lang="en-US" sz="1200" dirty="0">
                <a:solidFill>
                  <a:schemeClr val="tx1">
                    <a:lumMod val="50000"/>
                    <a:lumOff val="50000"/>
                  </a:schemeClr>
                </a:solidFill>
              </a:rPr>
              <a:t>Gold-Level Certification Project</a:t>
            </a:r>
            <a:br>
              <a:rPr lang="en-US" sz="1600" dirty="0">
                <a:solidFill>
                  <a:schemeClr val="tx1">
                    <a:lumMod val="50000"/>
                    <a:lumOff val="50000"/>
                  </a:schemeClr>
                </a:solidFill>
              </a:rPr>
            </a:br>
            <a:br>
              <a:rPr lang="en-US" sz="1600" dirty="0">
                <a:solidFill>
                  <a:schemeClr val="tx1">
                    <a:lumMod val="50000"/>
                    <a:lumOff val="50000"/>
                  </a:schemeClr>
                </a:solidFill>
              </a:rPr>
            </a:br>
            <a:r>
              <a:rPr lang="en-US" sz="1200" dirty="0">
                <a:solidFill>
                  <a:schemeClr val="tx1">
                    <a:lumMod val="50000"/>
                    <a:lumOff val="50000"/>
                  </a:schemeClr>
                </a:solidFill>
              </a:rPr>
              <a:t>Updated May 2024</a:t>
            </a:r>
            <a:endParaRPr lang="en-US" sz="1600" dirty="0">
              <a:solidFill>
                <a:schemeClr val="tx1">
                  <a:lumMod val="50000"/>
                  <a:lumOff val="50000"/>
                </a:schemeClr>
              </a:solidFill>
            </a:endParaRPr>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8DBD1-DB29-D44F-FD5A-3071BB37EF37}"/>
              </a:ext>
            </a:extLst>
          </p:cNvPr>
          <p:cNvSpPr>
            <a:spLocks noGrp="1"/>
          </p:cNvSpPr>
          <p:nvPr>
            <p:ph type="ctrTitle"/>
          </p:nvPr>
        </p:nvSpPr>
        <p:spPr>
          <a:xfrm>
            <a:off x="6991350" y="487018"/>
            <a:ext cx="4179570" cy="3377354"/>
          </a:xfrm>
        </p:spPr>
        <p:txBody>
          <a:bodyPr/>
          <a:lstStyle/>
          <a:p>
            <a:r>
              <a:rPr lang="en-US" b="1" dirty="0"/>
              <a:t>Ratings</a:t>
            </a:r>
            <a:endParaRPr lang="en-US" dirty="0"/>
          </a:p>
        </p:txBody>
      </p:sp>
    </p:spTree>
    <p:extLst>
      <p:ext uri="{BB962C8B-B14F-4D97-AF65-F5344CB8AC3E}">
        <p14:creationId xmlns:p14="http://schemas.microsoft.com/office/powerpoint/2010/main" val="4190750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22318" y="268360"/>
            <a:ext cx="7288282" cy="2121177"/>
          </a:xfrm>
        </p:spPr>
        <p:txBody>
          <a:bodyPr/>
          <a:lstStyle/>
          <a:p>
            <a:r>
              <a:rPr lang="en-US" dirty="0"/>
              <a:t>Shifting Perspective</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sz="half" idx="2"/>
          </p:nvPr>
        </p:nvSpPr>
        <p:spPr>
          <a:xfrm>
            <a:off x="1322388" y="2763078"/>
            <a:ext cx="7288212" cy="3826562"/>
          </a:xfrm>
        </p:spPr>
        <p:txBody>
          <a:bodyPr vert="horz" lIns="91440" tIns="45720" rIns="91440" bIns="45720" rtlCol="0" anchor="t">
            <a:normAutofit/>
          </a:bodyPr>
          <a:lstStyle/>
          <a:p>
            <a:r>
              <a:rPr lang="en-US" dirty="0"/>
              <a:t>Rate only based on what’s in front of us.</a:t>
            </a:r>
          </a:p>
          <a:p>
            <a:pPr marL="626364" lvl="1" indent="-342900"/>
            <a:r>
              <a:rPr lang="en-US" i="1" dirty="0"/>
              <a:t>This </a:t>
            </a:r>
            <a:r>
              <a:rPr lang="en-US" dirty="0"/>
              <a:t>goalie</a:t>
            </a:r>
          </a:p>
          <a:p>
            <a:pPr marL="626364" lvl="1" indent="-342900"/>
            <a:r>
              <a:rPr lang="en-US" dirty="0"/>
              <a:t>With </a:t>
            </a:r>
            <a:r>
              <a:rPr lang="en-US" i="1" dirty="0"/>
              <a:t>these</a:t>
            </a:r>
            <a:r>
              <a:rPr lang="en-US" dirty="0"/>
              <a:t> players</a:t>
            </a:r>
          </a:p>
          <a:p>
            <a:pPr marL="626364" lvl="1" indent="-342900"/>
            <a:r>
              <a:rPr lang="en-US" dirty="0"/>
              <a:t>In </a:t>
            </a:r>
            <a:r>
              <a:rPr lang="en-US" i="1" dirty="0"/>
              <a:t>this</a:t>
            </a:r>
            <a:r>
              <a:rPr lang="en-US" dirty="0"/>
              <a:t> game, drill, practice, season, etc.</a:t>
            </a:r>
          </a:p>
          <a:p>
            <a:endParaRPr lang="en-US" b="0" dirty="0"/>
          </a:p>
          <a:p>
            <a:r>
              <a:rPr lang="en-US" b="0" dirty="0"/>
              <a:t>“Laddered” development → </a:t>
            </a:r>
            <a:r>
              <a:rPr lang="en-US" b="0" i="1" dirty="0"/>
              <a:t>Are they ready to move up?</a:t>
            </a:r>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11</a:t>
            </a:fld>
            <a:endParaRPr lang="en-US" dirty="0"/>
          </a:p>
        </p:txBody>
      </p:sp>
    </p:spTree>
    <p:extLst>
      <p:ext uri="{BB962C8B-B14F-4D97-AF65-F5344CB8AC3E}">
        <p14:creationId xmlns:p14="http://schemas.microsoft.com/office/powerpoint/2010/main" val="184127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22318" y="268360"/>
            <a:ext cx="7288282" cy="2121177"/>
          </a:xfrm>
        </p:spPr>
        <p:txBody>
          <a:bodyPr/>
          <a:lstStyle/>
          <a:p>
            <a:r>
              <a:rPr lang="en-US" dirty="0"/>
              <a:t>The Numbers</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sz="half" idx="2"/>
          </p:nvPr>
        </p:nvSpPr>
        <p:spPr>
          <a:xfrm>
            <a:off x="1322388" y="2763078"/>
            <a:ext cx="7288212" cy="3826562"/>
          </a:xfrm>
        </p:spPr>
        <p:txBody>
          <a:bodyPr vert="horz" lIns="91440" tIns="45720" rIns="91440" bIns="45720" rtlCol="0" anchor="t">
            <a:normAutofit/>
          </a:bodyPr>
          <a:lstStyle/>
          <a:p>
            <a:r>
              <a:rPr lang="en-US" dirty="0"/>
              <a:t>Rate effectiveness.</a:t>
            </a:r>
          </a:p>
          <a:p>
            <a:pPr marL="626364" lvl="1" indent="-342900"/>
            <a:endParaRPr lang="en-US" i="1" dirty="0"/>
          </a:p>
          <a:p>
            <a:pPr marL="626364" lvl="1" indent="-342900"/>
            <a:endParaRPr lang="en-US" i="1" dirty="0"/>
          </a:p>
          <a:p>
            <a:pPr marL="626364" lvl="1" indent="-342900"/>
            <a:endParaRPr lang="en-US" i="1" dirty="0"/>
          </a:p>
          <a:p>
            <a:pPr marL="626364" lvl="1" indent="-342900"/>
            <a:endParaRPr lang="en-US" i="1" dirty="0"/>
          </a:p>
          <a:p>
            <a:pPr marL="626364" lvl="1" indent="-342900"/>
            <a:endParaRPr lang="en-US" i="1" dirty="0"/>
          </a:p>
          <a:p>
            <a:pPr marL="626364" lvl="1" indent="-342900"/>
            <a:r>
              <a:rPr lang="en-US" i="1" dirty="0"/>
              <a:t>How do they compete?</a:t>
            </a:r>
          </a:p>
          <a:p>
            <a:pPr marL="626364" lvl="1" indent="-342900"/>
            <a:r>
              <a:rPr lang="en-US" i="1" dirty="0"/>
              <a:t>How do they contribute to the team?</a:t>
            </a:r>
          </a:p>
          <a:p>
            <a:pPr marL="626364" lvl="1" indent="-342900"/>
            <a:r>
              <a:rPr lang="en-US" i="1" dirty="0"/>
              <a:t>Do they support their own development?</a:t>
            </a:r>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12</a:t>
            </a:fld>
            <a:endParaRPr lang="en-US" dirty="0"/>
          </a:p>
        </p:txBody>
      </p:sp>
      <p:pic>
        <p:nvPicPr>
          <p:cNvPr id="4" name="Picture 3" descr="A number of text on a white background&#10;&#10;Description automatically generated">
            <a:extLst>
              <a:ext uri="{FF2B5EF4-FFF2-40B4-BE49-F238E27FC236}">
                <a16:creationId xmlns:a16="http://schemas.microsoft.com/office/drawing/2014/main" id="{CAB2AD35-D103-C992-ADE7-AC09E3E20F2E}"/>
              </a:ext>
            </a:extLst>
          </p:cNvPr>
          <p:cNvPicPr>
            <a:picLocks noChangeAspect="1"/>
          </p:cNvPicPr>
          <p:nvPr/>
        </p:nvPicPr>
        <p:blipFill rotWithShape="1">
          <a:blip r:embed="rId3"/>
          <a:srcRect l="9804" t="24094" r="9804" b="26349"/>
          <a:stretch/>
        </p:blipFill>
        <p:spPr>
          <a:xfrm>
            <a:off x="1004881" y="3196693"/>
            <a:ext cx="7923155" cy="1756052"/>
          </a:xfrm>
          <a:prstGeom prst="rect">
            <a:avLst/>
          </a:prstGeom>
        </p:spPr>
      </p:pic>
    </p:spTree>
    <p:extLst>
      <p:ext uri="{BB962C8B-B14F-4D97-AF65-F5344CB8AC3E}">
        <p14:creationId xmlns:p14="http://schemas.microsoft.com/office/powerpoint/2010/main" val="227832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22318" y="268360"/>
            <a:ext cx="7288282" cy="2121177"/>
          </a:xfrm>
        </p:spPr>
        <p:txBody>
          <a:bodyPr/>
          <a:lstStyle/>
          <a:p>
            <a:r>
              <a:rPr lang="en-US" dirty="0"/>
              <a:t>Watch the game</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sz="half" idx="2"/>
          </p:nvPr>
        </p:nvSpPr>
        <p:spPr>
          <a:xfrm>
            <a:off x="1322388" y="2763078"/>
            <a:ext cx="7288212" cy="3826562"/>
          </a:xfrm>
        </p:spPr>
        <p:txBody>
          <a:bodyPr vert="horz" lIns="91440" tIns="45720" rIns="91440" bIns="45720" rtlCol="0" anchor="t">
            <a:normAutofit/>
          </a:bodyPr>
          <a:lstStyle/>
          <a:p>
            <a:r>
              <a:rPr lang="en-US" dirty="0"/>
              <a:t>Rate only what sticks out.</a:t>
            </a:r>
          </a:p>
          <a:p>
            <a:pPr marL="626364" lvl="1" indent="-342900"/>
            <a:r>
              <a:rPr lang="en-US" dirty="0"/>
              <a:t>Non-factors → Score as 0</a:t>
            </a:r>
          </a:p>
          <a:p>
            <a:pPr marL="626364" lvl="1" indent="-342900"/>
            <a:r>
              <a:rPr lang="en-US" b="0" dirty="0"/>
              <a:t>Can’t reasonably assess → Leave it blank</a:t>
            </a:r>
          </a:p>
          <a:p>
            <a:pPr lvl="1" indent="0">
              <a:buNone/>
            </a:pPr>
            <a:endParaRPr lang="en-US" dirty="0"/>
          </a:p>
          <a:p>
            <a:pPr lvl="1" indent="0">
              <a:buNone/>
            </a:pPr>
            <a:r>
              <a:rPr lang="en-US" dirty="0"/>
              <a:t>When we rate what we can’t see, we’re not helping anyone.</a:t>
            </a:r>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13</a:t>
            </a:fld>
            <a:endParaRPr lang="en-US" dirty="0"/>
          </a:p>
        </p:txBody>
      </p:sp>
    </p:spTree>
    <p:extLst>
      <p:ext uri="{BB962C8B-B14F-4D97-AF65-F5344CB8AC3E}">
        <p14:creationId xmlns:p14="http://schemas.microsoft.com/office/powerpoint/2010/main" val="125454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8DBD1-DB29-D44F-FD5A-3071BB37EF37}"/>
              </a:ext>
            </a:extLst>
          </p:cNvPr>
          <p:cNvSpPr>
            <a:spLocks noGrp="1"/>
          </p:cNvSpPr>
          <p:nvPr>
            <p:ph type="ctrTitle"/>
          </p:nvPr>
        </p:nvSpPr>
        <p:spPr>
          <a:xfrm>
            <a:off x="6991350" y="487018"/>
            <a:ext cx="4179570" cy="3377354"/>
          </a:xfrm>
        </p:spPr>
        <p:txBody>
          <a:bodyPr/>
          <a:lstStyle/>
          <a:p>
            <a:r>
              <a:rPr lang="en-US" b="1" dirty="0"/>
              <a:t>Comparisons &amp; Feedback</a:t>
            </a:r>
            <a:endParaRPr lang="en-US" dirty="0"/>
          </a:p>
        </p:txBody>
      </p:sp>
    </p:spTree>
    <p:extLst>
      <p:ext uri="{BB962C8B-B14F-4D97-AF65-F5344CB8AC3E}">
        <p14:creationId xmlns:p14="http://schemas.microsoft.com/office/powerpoint/2010/main" val="1088006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832B776-E386-1CF9-CC8F-2D2FF3EA7066}"/>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15</a:t>
            </a:fld>
            <a:endParaRPr lang="en-US" dirty="0"/>
          </a:p>
        </p:txBody>
      </p:sp>
      <p:sp>
        <p:nvSpPr>
          <p:cNvPr id="2" name="Title 1">
            <a:extLst>
              <a:ext uri="{FF2B5EF4-FFF2-40B4-BE49-F238E27FC236}">
                <a16:creationId xmlns:a16="http://schemas.microsoft.com/office/drawing/2014/main" id="{B0DA6EFC-4D34-803B-5477-6181D93EFBFA}"/>
              </a:ext>
            </a:extLst>
          </p:cNvPr>
          <p:cNvSpPr>
            <a:spLocks noGrp="1"/>
          </p:cNvSpPr>
          <p:nvPr>
            <p:ph type="title"/>
          </p:nvPr>
        </p:nvSpPr>
        <p:spPr>
          <a:xfrm>
            <a:off x="2451859" y="268360"/>
            <a:ext cx="7288282" cy="576767"/>
          </a:xfrm>
        </p:spPr>
        <p:txBody>
          <a:bodyPr/>
          <a:lstStyle/>
          <a:p>
            <a:r>
              <a:rPr lang="en-US" dirty="0"/>
              <a:t>Using the tools</a:t>
            </a:r>
          </a:p>
        </p:txBody>
      </p:sp>
      <p:pic>
        <p:nvPicPr>
          <p:cNvPr id="3" name="Picture 2" descr="A screenshot of a computer&#10;&#10;Description automatically generated">
            <a:extLst>
              <a:ext uri="{FF2B5EF4-FFF2-40B4-BE49-F238E27FC236}">
                <a16:creationId xmlns:a16="http://schemas.microsoft.com/office/drawing/2014/main" id="{1A17FB67-BE1E-9315-5180-D51E71A362E4}"/>
              </a:ext>
            </a:extLst>
          </p:cNvPr>
          <p:cNvPicPr>
            <a:picLocks noChangeAspect="1"/>
          </p:cNvPicPr>
          <p:nvPr/>
        </p:nvPicPr>
        <p:blipFill>
          <a:blip r:embed="rId3"/>
          <a:stretch>
            <a:fillRect/>
          </a:stretch>
        </p:blipFill>
        <p:spPr>
          <a:xfrm>
            <a:off x="653746" y="845127"/>
            <a:ext cx="4906259" cy="4198213"/>
          </a:xfrm>
          <a:prstGeom prst="rect">
            <a:avLst/>
          </a:prstGeom>
        </p:spPr>
      </p:pic>
      <p:graphicFrame>
        <p:nvGraphicFramePr>
          <p:cNvPr id="4" name="Table 3">
            <a:extLst>
              <a:ext uri="{FF2B5EF4-FFF2-40B4-BE49-F238E27FC236}">
                <a16:creationId xmlns:a16="http://schemas.microsoft.com/office/drawing/2014/main" id="{C0F17E18-E4EB-3712-DC60-F053D0E294D9}"/>
              </a:ext>
            </a:extLst>
          </p:cNvPr>
          <p:cNvGraphicFramePr>
            <a:graphicFrameLocks noGrp="1"/>
          </p:cNvGraphicFramePr>
          <p:nvPr>
            <p:extLst>
              <p:ext uri="{D42A27DB-BD31-4B8C-83A1-F6EECF244321}">
                <p14:modId xmlns:p14="http://schemas.microsoft.com/office/powerpoint/2010/main" val="2819354647"/>
              </p:ext>
            </p:extLst>
          </p:nvPr>
        </p:nvGraphicFramePr>
        <p:xfrm>
          <a:off x="2162387" y="4771583"/>
          <a:ext cx="7288286" cy="1697048"/>
        </p:xfrm>
        <a:graphic>
          <a:graphicData uri="http://schemas.openxmlformats.org/drawingml/2006/table">
            <a:tbl>
              <a:tblPr/>
              <a:tblGrid>
                <a:gridCol w="517634">
                  <a:extLst>
                    <a:ext uri="{9D8B030D-6E8A-4147-A177-3AD203B41FA5}">
                      <a16:colId xmlns:a16="http://schemas.microsoft.com/office/drawing/2014/main" val="137636739"/>
                    </a:ext>
                  </a:extLst>
                </a:gridCol>
                <a:gridCol w="559044">
                  <a:extLst>
                    <a:ext uri="{9D8B030D-6E8A-4147-A177-3AD203B41FA5}">
                      <a16:colId xmlns:a16="http://schemas.microsoft.com/office/drawing/2014/main" val="3788613019"/>
                    </a:ext>
                  </a:extLst>
                </a:gridCol>
                <a:gridCol w="517634">
                  <a:extLst>
                    <a:ext uri="{9D8B030D-6E8A-4147-A177-3AD203B41FA5}">
                      <a16:colId xmlns:a16="http://schemas.microsoft.com/office/drawing/2014/main" val="3989378864"/>
                    </a:ext>
                  </a:extLst>
                </a:gridCol>
                <a:gridCol w="517634">
                  <a:extLst>
                    <a:ext uri="{9D8B030D-6E8A-4147-A177-3AD203B41FA5}">
                      <a16:colId xmlns:a16="http://schemas.microsoft.com/office/drawing/2014/main" val="1431122365"/>
                    </a:ext>
                  </a:extLst>
                </a:gridCol>
                <a:gridCol w="517634">
                  <a:extLst>
                    <a:ext uri="{9D8B030D-6E8A-4147-A177-3AD203B41FA5}">
                      <a16:colId xmlns:a16="http://schemas.microsoft.com/office/drawing/2014/main" val="3732753684"/>
                    </a:ext>
                  </a:extLst>
                </a:gridCol>
                <a:gridCol w="517634">
                  <a:extLst>
                    <a:ext uri="{9D8B030D-6E8A-4147-A177-3AD203B41FA5}">
                      <a16:colId xmlns:a16="http://schemas.microsoft.com/office/drawing/2014/main" val="2155809630"/>
                    </a:ext>
                  </a:extLst>
                </a:gridCol>
                <a:gridCol w="517634">
                  <a:extLst>
                    <a:ext uri="{9D8B030D-6E8A-4147-A177-3AD203B41FA5}">
                      <a16:colId xmlns:a16="http://schemas.microsoft.com/office/drawing/2014/main" val="390475673"/>
                    </a:ext>
                  </a:extLst>
                </a:gridCol>
                <a:gridCol w="517634">
                  <a:extLst>
                    <a:ext uri="{9D8B030D-6E8A-4147-A177-3AD203B41FA5}">
                      <a16:colId xmlns:a16="http://schemas.microsoft.com/office/drawing/2014/main" val="1033187682"/>
                    </a:ext>
                  </a:extLst>
                </a:gridCol>
                <a:gridCol w="517634">
                  <a:extLst>
                    <a:ext uri="{9D8B030D-6E8A-4147-A177-3AD203B41FA5}">
                      <a16:colId xmlns:a16="http://schemas.microsoft.com/office/drawing/2014/main" val="3498615235"/>
                    </a:ext>
                  </a:extLst>
                </a:gridCol>
                <a:gridCol w="517634">
                  <a:extLst>
                    <a:ext uri="{9D8B030D-6E8A-4147-A177-3AD203B41FA5}">
                      <a16:colId xmlns:a16="http://schemas.microsoft.com/office/drawing/2014/main" val="2149870732"/>
                    </a:ext>
                  </a:extLst>
                </a:gridCol>
                <a:gridCol w="517634">
                  <a:extLst>
                    <a:ext uri="{9D8B030D-6E8A-4147-A177-3AD203B41FA5}">
                      <a16:colId xmlns:a16="http://schemas.microsoft.com/office/drawing/2014/main" val="1169451952"/>
                    </a:ext>
                  </a:extLst>
                </a:gridCol>
                <a:gridCol w="517634">
                  <a:extLst>
                    <a:ext uri="{9D8B030D-6E8A-4147-A177-3AD203B41FA5}">
                      <a16:colId xmlns:a16="http://schemas.microsoft.com/office/drawing/2014/main" val="2073811509"/>
                    </a:ext>
                  </a:extLst>
                </a:gridCol>
                <a:gridCol w="517634">
                  <a:extLst>
                    <a:ext uri="{9D8B030D-6E8A-4147-A177-3AD203B41FA5}">
                      <a16:colId xmlns:a16="http://schemas.microsoft.com/office/drawing/2014/main" val="1510941050"/>
                    </a:ext>
                  </a:extLst>
                </a:gridCol>
                <a:gridCol w="517634">
                  <a:extLst>
                    <a:ext uri="{9D8B030D-6E8A-4147-A177-3AD203B41FA5}">
                      <a16:colId xmlns:a16="http://schemas.microsoft.com/office/drawing/2014/main" val="4158921544"/>
                    </a:ext>
                  </a:extLst>
                </a:gridCol>
              </a:tblGrid>
              <a:tr h="159719">
                <a:tc>
                  <a:txBody>
                    <a:bodyPr/>
                    <a:lstStyle/>
                    <a:p>
                      <a:pPr rtl="0" fontAlgn="b"/>
                      <a:endParaRPr lang="en-US" sz="900">
                        <a:effectLst/>
                        <a:highlight>
                          <a:srgbClr val="D9D9D9"/>
                        </a:highlight>
                      </a:endParaRP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rtl="0" fontAlgn="b"/>
                      <a:endParaRPr lang="en-US" sz="900">
                        <a:effectLst/>
                        <a:highlight>
                          <a:srgbClr val="D9D9D9"/>
                        </a:highlight>
                      </a:endParaRP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gridSpan="2">
                  <a:txBody>
                    <a:bodyPr/>
                    <a:lstStyle/>
                    <a:p>
                      <a:pPr algn="ctr" rtl="0" fontAlgn="b"/>
                      <a:r>
                        <a:rPr lang="en-US" sz="900" b="1">
                          <a:effectLst/>
                          <a:highlight>
                            <a:srgbClr val="EFEFEF"/>
                          </a:highlight>
                        </a:rPr>
                        <a:t>Process</a:t>
                      </a:r>
                    </a:p>
                  </a:txBody>
                  <a:tcPr marL="60087" marR="60087" marT="30044" marB="3004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hMerge="1">
                  <a:txBody>
                    <a:bodyPr/>
                    <a:lstStyle/>
                    <a:p>
                      <a:endParaRPr lang="en-US"/>
                    </a:p>
                  </a:txBody>
                  <a:tcPr/>
                </a:tc>
                <a:tc gridSpan="2">
                  <a:txBody>
                    <a:bodyPr/>
                    <a:lstStyle/>
                    <a:p>
                      <a:pPr algn="ctr" rtl="0" fontAlgn="b"/>
                      <a:r>
                        <a:rPr lang="en-US" sz="900" b="1">
                          <a:effectLst/>
                          <a:highlight>
                            <a:srgbClr val="EFEFEF"/>
                          </a:highlight>
                        </a:rPr>
                        <a:t>Decide</a:t>
                      </a:r>
                    </a:p>
                  </a:txBody>
                  <a:tcPr marL="60087" marR="60087" marT="30044" marB="3004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hMerge="1">
                  <a:txBody>
                    <a:bodyPr/>
                    <a:lstStyle/>
                    <a:p>
                      <a:endParaRPr lang="en-US"/>
                    </a:p>
                  </a:txBody>
                  <a:tcPr/>
                </a:tc>
                <a:tc gridSpan="2">
                  <a:txBody>
                    <a:bodyPr/>
                    <a:lstStyle/>
                    <a:p>
                      <a:pPr algn="ctr" rtl="0" fontAlgn="b"/>
                      <a:r>
                        <a:rPr lang="en-US" sz="900" b="1">
                          <a:effectLst/>
                          <a:highlight>
                            <a:srgbClr val="EFEFEF"/>
                          </a:highlight>
                        </a:rPr>
                        <a:t>Act</a:t>
                      </a:r>
                    </a:p>
                  </a:txBody>
                  <a:tcPr marL="60087" marR="60087" marT="30044" marB="3004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hMerge="1">
                  <a:txBody>
                    <a:bodyPr/>
                    <a:lstStyle/>
                    <a:p>
                      <a:endParaRPr lang="en-US"/>
                    </a:p>
                  </a:txBody>
                  <a:tcPr/>
                </a:tc>
                <a:tc gridSpan="2">
                  <a:txBody>
                    <a:bodyPr/>
                    <a:lstStyle/>
                    <a:p>
                      <a:pPr algn="ctr" rtl="0" fontAlgn="b"/>
                      <a:r>
                        <a:rPr lang="en-US" sz="900" b="1">
                          <a:effectLst/>
                          <a:highlight>
                            <a:srgbClr val="EFEFEF"/>
                          </a:highlight>
                        </a:rPr>
                        <a:t>Develop</a:t>
                      </a:r>
                    </a:p>
                  </a:txBody>
                  <a:tcPr marL="60087" marR="60087" marT="30044" marB="3004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hMerge="1">
                  <a:txBody>
                    <a:bodyPr/>
                    <a:lstStyle/>
                    <a:p>
                      <a:endParaRPr lang="en-US"/>
                    </a:p>
                  </a:txBody>
                  <a:tcPr/>
                </a:tc>
                <a:tc gridSpan="4">
                  <a:txBody>
                    <a:bodyPr/>
                    <a:lstStyle/>
                    <a:p>
                      <a:pPr algn="ctr" rtl="0" fontAlgn="b"/>
                      <a:r>
                        <a:rPr lang="en-US" sz="900" b="1">
                          <a:effectLst/>
                          <a:highlight>
                            <a:srgbClr val="EFEFEF"/>
                          </a:highlight>
                        </a:rPr>
                        <a:t>Master Categories</a:t>
                      </a:r>
                    </a:p>
                  </a:txBody>
                  <a:tcPr marL="60087" marR="60087" marT="30044" marB="3004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88367308"/>
                  </a:ext>
                </a:extLst>
              </a:tr>
              <a:tr h="299960">
                <a:tc>
                  <a:txBody>
                    <a:bodyPr/>
                    <a:lstStyle/>
                    <a:p>
                      <a:pPr rtl="0" fontAlgn="b"/>
                      <a:r>
                        <a:rPr lang="en-US" sz="900" b="1">
                          <a:effectLst/>
                          <a:highlight>
                            <a:srgbClr val="D9D9D9"/>
                          </a:highlight>
                        </a:rPr>
                        <a:t>Goalie Level</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900" b="1">
                          <a:effectLst/>
                          <a:highlight>
                            <a:srgbClr val="D9D9D9"/>
                          </a:highlight>
                        </a:rPr>
                        <a:t>Goalie Name</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900" b="1">
                          <a:effectLst/>
                          <a:highlight>
                            <a:srgbClr val="EFEFEF"/>
                          </a:highlight>
                        </a:rPr>
                        <a:t>See</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rtl="0" fontAlgn="b"/>
                      <a:r>
                        <a:rPr lang="en-US" sz="900" b="1">
                          <a:effectLst/>
                          <a:highlight>
                            <a:srgbClr val="EFEFEF"/>
                          </a:highlight>
                        </a:rPr>
                        <a:t>Understand</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rtl="0" fontAlgn="b"/>
                      <a:r>
                        <a:rPr lang="en-US" sz="900" b="1">
                          <a:effectLst/>
                          <a:highlight>
                            <a:srgbClr val="EFEFEF"/>
                          </a:highlight>
                        </a:rPr>
                        <a:t>Drive</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rtl="0" fontAlgn="b"/>
                      <a:r>
                        <a:rPr lang="en-US" sz="900" b="1">
                          <a:effectLst/>
                          <a:highlight>
                            <a:srgbClr val="EFEFEF"/>
                          </a:highlight>
                        </a:rPr>
                        <a:t>Adapt</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rtl="0" fontAlgn="b"/>
                      <a:r>
                        <a:rPr lang="en-US" sz="900" b="1">
                          <a:effectLst/>
                          <a:highlight>
                            <a:srgbClr val="EFEFEF"/>
                          </a:highlight>
                        </a:rPr>
                        <a:t>Move</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rtl="0" fontAlgn="b"/>
                      <a:r>
                        <a:rPr lang="en-US" sz="900" b="1">
                          <a:effectLst/>
                          <a:highlight>
                            <a:srgbClr val="EFEFEF"/>
                          </a:highlight>
                        </a:rPr>
                        <a:t>Save</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rtl="0" fontAlgn="b"/>
                      <a:r>
                        <a:rPr lang="en-US" sz="900" b="1">
                          <a:effectLst/>
                          <a:highlight>
                            <a:srgbClr val="EFEFEF"/>
                          </a:highlight>
                        </a:rPr>
                        <a:t>Learn</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rtl="0" fontAlgn="b"/>
                      <a:r>
                        <a:rPr lang="en-US" sz="900" b="1">
                          <a:effectLst/>
                          <a:highlight>
                            <a:srgbClr val="EFEFEF"/>
                          </a:highlight>
                        </a:rPr>
                        <a:t>Grow</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rtl="0" fontAlgn="b"/>
                      <a:r>
                        <a:rPr lang="en-US" sz="900" b="1">
                          <a:effectLst/>
                          <a:highlight>
                            <a:srgbClr val="EFEFEF"/>
                          </a:highlight>
                        </a:rPr>
                        <a:t>Process</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rtl="0" fontAlgn="b"/>
                      <a:r>
                        <a:rPr lang="en-US" sz="900" b="1">
                          <a:effectLst/>
                          <a:highlight>
                            <a:srgbClr val="EFEFEF"/>
                          </a:highlight>
                        </a:rPr>
                        <a:t>Decide</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rtl="0" fontAlgn="b"/>
                      <a:r>
                        <a:rPr lang="en-US" sz="900" b="1">
                          <a:effectLst/>
                          <a:highlight>
                            <a:srgbClr val="EFEFEF"/>
                          </a:highlight>
                        </a:rPr>
                        <a:t>Act</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rtl="0" fontAlgn="b"/>
                      <a:r>
                        <a:rPr lang="en-US" sz="900" b="1">
                          <a:effectLst/>
                          <a:highlight>
                            <a:srgbClr val="EFEFEF"/>
                          </a:highlight>
                        </a:rPr>
                        <a:t>Develop</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extLst>
                  <a:ext uri="{0D108BD9-81ED-4DB2-BD59-A6C34878D82A}">
                    <a16:rowId xmlns:a16="http://schemas.microsoft.com/office/drawing/2014/main" val="4257897783"/>
                  </a:ext>
                </a:extLst>
              </a:tr>
              <a:tr h="299960">
                <a:tc>
                  <a:txBody>
                    <a:bodyPr/>
                    <a:lstStyle/>
                    <a:p>
                      <a:pPr rtl="0" fontAlgn="b"/>
                      <a:r>
                        <a:rPr lang="en-US" sz="900" b="1">
                          <a:effectLst/>
                          <a:highlight>
                            <a:srgbClr val="D9D9D9"/>
                          </a:highlight>
                        </a:rPr>
                        <a:t>2008 AAA</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900" b="1">
                          <a:effectLst/>
                          <a:highlight>
                            <a:srgbClr val="D9D9D9"/>
                          </a:highlight>
                        </a:rPr>
                        <a:t>#1 Red</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algn="r" rtl="0" fontAlgn="b"/>
                      <a:r>
                        <a:rPr lang="en-US" sz="900" b="1">
                          <a:effectLst/>
                          <a:highlight>
                            <a:srgbClr val="EDF5EA"/>
                          </a:highlight>
                        </a:rPr>
                        <a:t>0.50</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DF5EA"/>
                    </a:solidFill>
                  </a:tcPr>
                </a:tc>
                <a:tc>
                  <a:txBody>
                    <a:bodyPr/>
                    <a:lstStyle/>
                    <a:p>
                      <a:pPr algn="r" rtl="0" fontAlgn="b"/>
                      <a:r>
                        <a:rPr lang="en-US" sz="900" b="1">
                          <a:effectLst/>
                          <a:highlight>
                            <a:srgbClr val="FFFFFF"/>
                          </a:highlight>
                        </a:rPr>
                        <a:t>0.00</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n-US" sz="900" b="1">
                          <a:effectLst/>
                          <a:highlight>
                            <a:srgbClr val="F9FCF8"/>
                          </a:highlight>
                        </a:rPr>
                        <a:t>0.17</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CF8"/>
                    </a:solidFill>
                  </a:tcPr>
                </a:tc>
                <a:tc>
                  <a:txBody>
                    <a:bodyPr/>
                    <a:lstStyle/>
                    <a:p>
                      <a:pPr algn="r" rtl="0" fontAlgn="b"/>
                      <a:r>
                        <a:rPr lang="en-US" sz="900" b="1">
                          <a:effectLst/>
                          <a:highlight>
                            <a:srgbClr val="F3F9F1"/>
                          </a:highlight>
                        </a:rPr>
                        <a:t>0.33</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9F1"/>
                    </a:solidFill>
                  </a:tcPr>
                </a:tc>
                <a:tc>
                  <a:txBody>
                    <a:bodyPr/>
                    <a:lstStyle/>
                    <a:p>
                      <a:pPr algn="r" rtl="0" fontAlgn="b"/>
                      <a:r>
                        <a:rPr lang="en-US" sz="900" b="1">
                          <a:effectLst/>
                          <a:highlight>
                            <a:srgbClr val="F6FAF5"/>
                          </a:highlight>
                        </a:rPr>
                        <a:t>0.25</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6FAF5"/>
                    </a:solidFill>
                  </a:tcPr>
                </a:tc>
                <a:tc>
                  <a:txBody>
                    <a:bodyPr/>
                    <a:lstStyle/>
                    <a:p>
                      <a:pPr algn="r" rtl="0" fontAlgn="b"/>
                      <a:r>
                        <a:rPr lang="en-US" sz="900" b="1" dirty="0">
                          <a:effectLst/>
                          <a:highlight>
                            <a:srgbClr val="F9E5E5"/>
                          </a:highlight>
                        </a:rPr>
                        <a:t>-0.50</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E5E5"/>
                    </a:solidFill>
                  </a:tcPr>
                </a:tc>
                <a:tc>
                  <a:txBody>
                    <a:bodyPr/>
                    <a:lstStyle/>
                    <a:p>
                      <a:pPr algn="r" rtl="0" fontAlgn="b"/>
                      <a:r>
                        <a:rPr lang="en-US" sz="900" b="1">
                          <a:effectLst/>
                          <a:highlight>
                            <a:srgbClr val="F3F9F1"/>
                          </a:highlight>
                        </a:rPr>
                        <a:t>0.33</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9F1"/>
                    </a:solidFill>
                  </a:tcPr>
                </a:tc>
                <a:tc>
                  <a:txBody>
                    <a:bodyPr/>
                    <a:lstStyle/>
                    <a:p>
                      <a:pPr algn="r" rtl="0" fontAlgn="b"/>
                      <a:r>
                        <a:rPr lang="en-US" sz="900" b="1">
                          <a:effectLst/>
                          <a:highlight>
                            <a:srgbClr val="FFFFFF"/>
                          </a:highlight>
                        </a:rPr>
                        <a:t>0.00</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n-US" sz="900" b="1">
                          <a:effectLst/>
                          <a:highlight>
                            <a:srgbClr val="F6FAF5"/>
                          </a:highlight>
                        </a:rPr>
                        <a:t>0.25</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6FAF5"/>
                    </a:solidFill>
                  </a:tcPr>
                </a:tc>
                <a:tc>
                  <a:txBody>
                    <a:bodyPr/>
                    <a:lstStyle/>
                    <a:p>
                      <a:pPr algn="r" rtl="0" fontAlgn="b"/>
                      <a:r>
                        <a:rPr lang="en-US" sz="900" b="1">
                          <a:effectLst/>
                          <a:highlight>
                            <a:srgbClr val="F6FAF5"/>
                          </a:highlight>
                        </a:rPr>
                        <a:t>0.25</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6FAF5"/>
                    </a:solidFill>
                  </a:tcPr>
                </a:tc>
                <a:tc>
                  <a:txBody>
                    <a:bodyPr/>
                    <a:lstStyle/>
                    <a:p>
                      <a:pPr algn="r" rtl="0" fontAlgn="b"/>
                      <a:r>
                        <a:rPr lang="en-US" sz="900" b="1" dirty="0">
                          <a:effectLst/>
                          <a:highlight>
                            <a:srgbClr val="FEFBFB"/>
                          </a:highlight>
                        </a:rPr>
                        <a:t>-0.07</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BFB"/>
                    </a:solidFill>
                  </a:tcPr>
                </a:tc>
                <a:tc>
                  <a:txBody>
                    <a:bodyPr/>
                    <a:lstStyle/>
                    <a:p>
                      <a:pPr algn="r" rtl="0" fontAlgn="b"/>
                      <a:r>
                        <a:rPr lang="en-US" sz="900" b="1">
                          <a:effectLst/>
                          <a:highlight>
                            <a:srgbClr val="F9FCF8"/>
                          </a:highlight>
                        </a:rPr>
                        <a:t>0.17</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CF8"/>
                    </a:solidFill>
                  </a:tcPr>
                </a:tc>
                <a:extLst>
                  <a:ext uri="{0D108BD9-81ED-4DB2-BD59-A6C34878D82A}">
                    <a16:rowId xmlns:a16="http://schemas.microsoft.com/office/drawing/2014/main" val="4070636481"/>
                  </a:ext>
                </a:extLst>
              </a:tr>
              <a:tr h="299960">
                <a:tc>
                  <a:txBody>
                    <a:bodyPr/>
                    <a:lstStyle/>
                    <a:p>
                      <a:pPr rtl="0" fontAlgn="b"/>
                      <a:r>
                        <a:rPr lang="en-US" sz="900" b="1">
                          <a:effectLst/>
                          <a:highlight>
                            <a:srgbClr val="D9D9D9"/>
                          </a:highlight>
                        </a:rPr>
                        <a:t>2008 AAA</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900" b="1">
                          <a:effectLst/>
                          <a:highlight>
                            <a:srgbClr val="D9D9D9"/>
                          </a:highlight>
                        </a:rPr>
                        <a:t>#30 Blue</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algn="r" rtl="0" fontAlgn="b"/>
                      <a:r>
                        <a:rPr lang="en-US" sz="900">
                          <a:effectLst/>
                          <a:highlight>
                            <a:srgbClr val="E7F2E3"/>
                          </a:highlight>
                        </a:rPr>
                        <a:t>0.67</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F2E3"/>
                    </a:solidFill>
                  </a:tcPr>
                </a:tc>
                <a:tc>
                  <a:txBody>
                    <a:bodyPr/>
                    <a:lstStyle/>
                    <a:p>
                      <a:pPr algn="r" rtl="0" fontAlgn="b"/>
                      <a:r>
                        <a:rPr lang="en-US" sz="900">
                          <a:effectLst/>
                          <a:highlight>
                            <a:srgbClr val="E1EFDB"/>
                          </a:highlight>
                        </a:rPr>
                        <a:t>0.83</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1EFDB"/>
                    </a:solidFill>
                  </a:tcPr>
                </a:tc>
                <a:tc>
                  <a:txBody>
                    <a:bodyPr/>
                    <a:lstStyle/>
                    <a:p>
                      <a:pPr algn="r" rtl="0" fontAlgn="b"/>
                      <a:r>
                        <a:rPr lang="en-US" sz="900">
                          <a:effectLst/>
                          <a:highlight>
                            <a:srgbClr val="F3F9F1"/>
                          </a:highlight>
                        </a:rPr>
                        <a:t>0.33</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9F1"/>
                    </a:solidFill>
                  </a:tcPr>
                </a:tc>
                <a:tc>
                  <a:txBody>
                    <a:bodyPr/>
                    <a:lstStyle/>
                    <a:p>
                      <a:pPr algn="r" rtl="0" fontAlgn="b"/>
                      <a:r>
                        <a:rPr lang="en-US" sz="900">
                          <a:effectLst/>
                          <a:highlight>
                            <a:srgbClr val="F9FCF8"/>
                          </a:highlight>
                        </a:rPr>
                        <a:t>0.17</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CF8"/>
                    </a:solidFill>
                  </a:tcPr>
                </a:tc>
                <a:tc>
                  <a:txBody>
                    <a:bodyPr/>
                    <a:lstStyle/>
                    <a:p>
                      <a:pPr algn="r" rtl="0" fontAlgn="b"/>
                      <a:r>
                        <a:rPr lang="en-US" sz="900">
                          <a:effectLst/>
                          <a:highlight>
                            <a:srgbClr val="EDF5EA"/>
                          </a:highlight>
                        </a:rPr>
                        <a:t>0.50</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DF5EA"/>
                    </a:solidFill>
                  </a:tcPr>
                </a:tc>
                <a:tc>
                  <a:txBody>
                    <a:bodyPr/>
                    <a:lstStyle/>
                    <a:p>
                      <a:pPr algn="r" rtl="0" fontAlgn="b"/>
                      <a:r>
                        <a:rPr lang="en-US" sz="900">
                          <a:effectLst/>
                          <a:highlight>
                            <a:srgbClr val="E1EFDB"/>
                          </a:highlight>
                        </a:rPr>
                        <a:t>0.83</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1EFDB"/>
                    </a:solidFill>
                  </a:tcPr>
                </a:tc>
                <a:tc>
                  <a:txBody>
                    <a:bodyPr/>
                    <a:lstStyle/>
                    <a:p>
                      <a:pPr algn="r" rtl="0" fontAlgn="b"/>
                      <a:r>
                        <a:rPr lang="en-US" sz="900">
                          <a:effectLst/>
                          <a:highlight>
                            <a:srgbClr val="F9FCF8"/>
                          </a:highlight>
                        </a:rPr>
                        <a:t>0.17</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CF8"/>
                    </a:solidFill>
                  </a:tcPr>
                </a:tc>
                <a:tc>
                  <a:txBody>
                    <a:bodyPr/>
                    <a:lstStyle/>
                    <a:p>
                      <a:pPr algn="r" rtl="0" fontAlgn="b"/>
                      <a:r>
                        <a:rPr lang="en-US" sz="900">
                          <a:effectLst/>
                          <a:highlight>
                            <a:srgbClr val="FFFFFF"/>
                          </a:highlight>
                        </a:rPr>
                        <a:t>0.00</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n-US" sz="900" b="1">
                          <a:effectLst/>
                          <a:highlight>
                            <a:srgbClr val="E4F0DF"/>
                          </a:highlight>
                        </a:rPr>
                        <a:t>0.75</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4F0DF"/>
                    </a:solidFill>
                  </a:tcPr>
                </a:tc>
                <a:tc>
                  <a:txBody>
                    <a:bodyPr/>
                    <a:lstStyle/>
                    <a:p>
                      <a:pPr algn="r" rtl="0" fontAlgn="b"/>
                      <a:r>
                        <a:rPr lang="en-US" sz="900" b="1">
                          <a:effectLst/>
                          <a:highlight>
                            <a:srgbClr val="F6FAF5"/>
                          </a:highlight>
                        </a:rPr>
                        <a:t>0.25</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6FAF5"/>
                    </a:solidFill>
                  </a:tcPr>
                </a:tc>
                <a:tc>
                  <a:txBody>
                    <a:bodyPr/>
                    <a:lstStyle/>
                    <a:p>
                      <a:pPr algn="r" rtl="0" fontAlgn="b"/>
                      <a:r>
                        <a:rPr lang="en-US" sz="900" b="1">
                          <a:effectLst/>
                          <a:highlight>
                            <a:srgbClr val="E8F3E4"/>
                          </a:highlight>
                        </a:rPr>
                        <a:t>0.64</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F3E4"/>
                    </a:solidFill>
                  </a:tcPr>
                </a:tc>
                <a:tc>
                  <a:txBody>
                    <a:bodyPr/>
                    <a:lstStyle/>
                    <a:p>
                      <a:pPr algn="r" rtl="0" fontAlgn="b"/>
                      <a:r>
                        <a:rPr lang="en-US" sz="900" b="1">
                          <a:effectLst/>
                          <a:highlight>
                            <a:srgbClr val="FCFEFC"/>
                          </a:highlight>
                        </a:rPr>
                        <a:t>0.08</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CFEFC"/>
                    </a:solidFill>
                  </a:tcPr>
                </a:tc>
                <a:extLst>
                  <a:ext uri="{0D108BD9-81ED-4DB2-BD59-A6C34878D82A}">
                    <a16:rowId xmlns:a16="http://schemas.microsoft.com/office/drawing/2014/main" val="150658048"/>
                  </a:ext>
                </a:extLst>
              </a:tr>
              <a:tr h="299960">
                <a:tc>
                  <a:txBody>
                    <a:bodyPr/>
                    <a:lstStyle/>
                    <a:p>
                      <a:pPr rtl="0" fontAlgn="b"/>
                      <a:r>
                        <a:rPr lang="en-US" sz="900" b="1">
                          <a:effectLst/>
                          <a:highlight>
                            <a:srgbClr val="D9D9D9"/>
                          </a:highlight>
                        </a:rPr>
                        <a:t>2008 AAA</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900" b="1">
                          <a:effectLst/>
                          <a:highlight>
                            <a:srgbClr val="D9D9D9"/>
                          </a:highlight>
                        </a:rPr>
                        <a:t>#33 Gold</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algn="r" rtl="0" fontAlgn="b"/>
                      <a:r>
                        <a:rPr lang="en-US" sz="900">
                          <a:effectLst/>
                          <a:highlight>
                            <a:srgbClr val="DBEBD4"/>
                          </a:highlight>
                        </a:rPr>
                        <a:t>1.00</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BEBD4"/>
                    </a:solidFill>
                  </a:tcPr>
                </a:tc>
                <a:tc>
                  <a:txBody>
                    <a:bodyPr/>
                    <a:lstStyle/>
                    <a:p>
                      <a:pPr algn="r" rtl="0" fontAlgn="b"/>
                      <a:r>
                        <a:rPr lang="en-US" sz="900">
                          <a:effectLst/>
                          <a:highlight>
                            <a:srgbClr val="DBEBD4"/>
                          </a:highlight>
                        </a:rPr>
                        <a:t>1.00</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BEBD4"/>
                    </a:solidFill>
                  </a:tcPr>
                </a:tc>
                <a:tc>
                  <a:txBody>
                    <a:bodyPr/>
                    <a:lstStyle/>
                    <a:p>
                      <a:pPr algn="r" rtl="0" fontAlgn="b"/>
                      <a:r>
                        <a:rPr lang="en-US" sz="900">
                          <a:effectLst/>
                          <a:highlight>
                            <a:srgbClr val="C3DEB7"/>
                          </a:highlight>
                        </a:rPr>
                        <a:t>1.67</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3DEB7"/>
                    </a:solidFill>
                  </a:tcPr>
                </a:tc>
                <a:tc>
                  <a:txBody>
                    <a:bodyPr/>
                    <a:lstStyle/>
                    <a:p>
                      <a:pPr algn="r" rtl="0" fontAlgn="b"/>
                      <a:r>
                        <a:rPr lang="en-US" sz="900">
                          <a:effectLst/>
                          <a:highlight>
                            <a:srgbClr val="DBEBD4"/>
                          </a:highlight>
                        </a:rPr>
                        <a:t>1.00</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BEBD4"/>
                    </a:solidFill>
                  </a:tcPr>
                </a:tc>
                <a:tc>
                  <a:txBody>
                    <a:bodyPr/>
                    <a:lstStyle/>
                    <a:p>
                      <a:pPr algn="r" rtl="0" fontAlgn="b"/>
                      <a:r>
                        <a:rPr lang="en-US" sz="900" dirty="0">
                          <a:effectLst/>
                          <a:highlight>
                            <a:srgbClr val="D2E6C9"/>
                          </a:highlight>
                        </a:rPr>
                        <a:t>1.25</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2E6C9"/>
                    </a:solidFill>
                  </a:tcPr>
                </a:tc>
                <a:tc>
                  <a:txBody>
                    <a:bodyPr/>
                    <a:lstStyle/>
                    <a:p>
                      <a:pPr algn="r" rtl="0" fontAlgn="b"/>
                      <a:r>
                        <a:rPr lang="en-US" sz="900" dirty="0">
                          <a:effectLst/>
                          <a:highlight>
                            <a:srgbClr val="FFFFFF"/>
                          </a:highlight>
                        </a:rPr>
                        <a:t>0.00</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n-US" sz="900">
                          <a:effectLst/>
                          <a:highlight>
                            <a:srgbClr val="CFE5C6"/>
                          </a:highlight>
                        </a:rPr>
                        <a:t>1.33</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5C6"/>
                    </a:solidFill>
                  </a:tcPr>
                </a:tc>
                <a:tc>
                  <a:txBody>
                    <a:bodyPr/>
                    <a:lstStyle/>
                    <a:p>
                      <a:pPr algn="r" rtl="0" fontAlgn="b"/>
                      <a:r>
                        <a:rPr lang="en-US" sz="900">
                          <a:effectLst/>
                          <a:highlight>
                            <a:srgbClr val="E7F2E3"/>
                          </a:highlight>
                        </a:rPr>
                        <a:t>0.67</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7F2E3"/>
                    </a:solidFill>
                  </a:tcPr>
                </a:tc>
                <a:tc>
                  <a:txBody>
                    <a:bodyPr/>
                    <a:lstStyle/>
                    <a:p>
                      <a:pPr algn="r" rtl="0" fontAlgn="b"/>
                      <a:r>
                        <a:rPr lang="en-US" sz="900" b="1">
                          <a:effectLst/>
                          <a:highlight>
                            <a:srgbClr val="DBEBD4"/>
                          </a:highlight>
                        </a:rPr>
                        <a:t>1.00</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BEBD4"/>
                    </a:solidFill>
                  </a:tcPr>
                </a:tc>
                <a:tc>
                  <a:txBody>
                    <a:bodyPr/>
                    <a:lstStyle/>
                    <a:p>
                      <a:pPr algn="r" rtl="0" fontAlgn="b"/>
                      <a:r>
                        <a:rPr lang="en-US" sz="900" b="1">
                          <a:effectLst/>
                          <a:highlight>
                            <a:srgbClr val="CFE5C6"/>
                          </a:highlight>
                        </a:rPr>
                        <a:t>1.33</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5C6"/>
                    </a:solidFill>
                  </a:tcPr>
                </a:tc>
                <a:tc>
                  <a:txBody>
                    <a:bodyPr/>
                    <a:lstStyle/>
                    <a:p>
                      <a:pPr algn="r" rtl="0" fontAlgn="b"/>
                      <a:r>
                        <a:rPr lang="en-US" sz="900" b="1">
                          <a:effectLst/>
                          <a:highlight>
                            <a:srgbClr val="E5F1E0"/>
                          </a:highlight>
                        </a:rPr>
                        <a:t>0.71</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5F1E0"/>
                    </a:solidFill>
                  </a:tcPr>
                </a:tc>
                <a:tc>
                  <a:txBody>
                    <a:bodyPr/>
                    <a:lstStyle/>
                    <a:p>
                      <a:pPr algn="r" rtl="0" fontAlgn="b"/>
                      <a:r>
                        <a:rPr lang="en-US" sz="900" b="1">
                          <a:effectLst/>
                          <a:highlight>
                            <a:srgbClr val="DBEBD4"/>
                          </a:highlight>
                        </a:rPr>
                        <a:t>1.00</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BEBD4"/>
                    </a:solidFill>
                  </a:tcPr>
                </a:tc>
                <a:extLst>
                  <a:ext uri="{0D108BD9-81ED-4DB2-BD59-A6C34878D82A}">
                    <a16:rowId xmlns:a16="http://schemas.microsoft.com/office/drawing/2014/main" val="3643253738"/>
                  </a:ext>
                </a:extLst>
              </a:tr>
              <a:tr h="299960">
                <a:tc>
                  <a:txBody>
                    <a:bodyPr/>
                    <a:lstStyle/>
                    <a:p>
                      <a:pPr rtl="0" fontAlgn="b"/>
                      <a:r>
                        <a:rPr lang="en-US" sz="900" b="1" dirty="0">
                          <a:effectLst/>
                          <a:highlight>
                            <a:srgbClr val="D9D9D9"/>
                          </a:highlight>
                        </a:rPr>
                        <a:t>2008 AAA</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rtl="0" fontAlgn="b"/>
                      <a:r>
                        <a:rPr lang="en-US" sz="900" b="1">
                          <a:effectLst/>
                          <a:highlight>
                            <a:srgbClr val="D9D9D9"/>
                          </a:highlight>
                        </a:rPr>
                        <a:t>#33 White</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algn="r" rtl="0" fontAlgn="b"/>
                      <a:r>
                        <a:rPr lang="en-US" sz="900">
                          <a:effectLst/>
                          <a:highlight>
                            <a:srgbClr val="FFFFFF"/>
                          </a:highlight>
                        </a:rPr>
                        <a:t>0.00</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n-US" sz="900">
                          <a:effectLst/>
                          <a:highlight>
                            <a:srgbClr val="F3F9F1"/>
                          </a:highlight>
                        </a:rPr>
                        <a:t>0.33</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9F1"/>
                    </a:solidFill>
                  </a:tcPr>
                </a:tc>
                <a:tc>
                  <a:txBody>
                    <a:bodyPr/>
                    <a:lstStyle/>
                    <a:p>
                      <a:pPr algn="r" rtl="0" fontAlgn="b"/>
                      <a:r>
                        <a:rPr lang="en-US" sz="900">
                          <a:effectLst/>
                          <a:highlight>
                            <a:srgbClr val="FFFFFF"/>
                          </a:highlight>
                        </a:rPr>
                        <a:t>0.00</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n-US" sz="900">
                          <a:effectLst/>
                          <a:highlight>
                            <a:srgbClr val="FFFFFF"/>
                          </a:highlight>
                        </a:rPr>
                        <a:t>0.00</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n-US" sz="900">
                          <a:effectLst/>
                          <a:highlight>
                            <a:srgbClr val="FCF2F2"/>
                          </a:highlight>
                        </a:rPr>
                        <a:t>-0.25</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CF2F2"/>
                    </a:solidFill>
                  </a:tcPr>
                </a:tc>
                <a:tc>
                  <a:txBody>
                    <a:bodyPr/>
                    <a:lstStyle/>
                    <a:p>
                      <a:pPr algn="r" rtl="0" fontAlgn="b"/>
                      <a:r>
                        <a:rPr lang="en-US" sz="900">
                          <a:effectLst/>
                          <a:highlight>
                            <a:srgbClr val="F4CCCC"/>
                          </a:highlight>
                        </a:rPr>
                        <a:t>-1.00</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CCC"/>
                    </a:solidFill>
                  </a:tcPr>
                </a:tc>
                <a:tc>
                  <a:txBody>
                    <a:bodyPr/>
                    <a:lstStyle/>
                    <a:p>
                      <a:pPr algn="r" rtl="0" fontAlgn="b"/>
                      <a:r>
                        <a:rPr lang="en-US" sz="900">
                          <a:effectLst/>
                          <a:highlight>
                            <a:srgbClr val="FFFFFF"/>
                          </a:highlight>
                        </a:rPr>
                        <a:t>0.00</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n-US" sz="900">
                          <a:effectLst/>
                          <a:highlight>
                            <a:srgbClr val="F3F9F1"/>
                          </a:highlight>
                        </a:rPr>
                        <a:t>0.33</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9F1"/>
                    </a:solidFill>
                  </a:tcPr>
                </a:tc>
                <a:tc>
                  <a:txBody>
                    <a:bodyPr/>
                    <a:lstStyle/>
                    <a:p>
                      <a:pPr algn="r" rtl="0" fontAlgn="b"/>
                      <a:r>
                        <a:rPr lang="en-US" sz="900" b="1">
                          <a:effectLst/>
                          <a:highlight>
                            <a:srgbClr val="F9FCF8"/>
                          </a:highlight>
                        </a:rPr>
                        <a:t>0.17</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CF8"/>
                    </a:solidFill>
                  </a:tcPr>
                </a:tc>
                <a:tc>
                  <a:txBody>
                    <a:bodyPr/>
                    <a:lstStyle/>
                    <a:p>
                      <a:pPr algn="r" rtl="0" fontAlgn="b"/>
                      <a:r>
                        <a:rPr lang="en-US" sz="900" b="1">
                          <a:effectLst/>
                          <a:highlight>
                            <a:srgbClr val="FFFFFF"/>
                          </a:highlight>
                        </a:rPr>
                        <a:t>0.00</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n-US" sz="900" b="1">
                          <a:effectLst/>
                          <a:highlight>
                            <a:srgbClr val="F9E1E1"/>
                          </a:highlight>
                        </a:rPr>
                        <a:t>-0.57</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E1E1"/>
                    </a:solidFill>
                  </a:tcPr>
                </a:tc>
                <a:tc>
                  <a:txBody>
                    <a:bodyPr/>
                    <a:lstStyle/>
                    <a:p>
                      <a:pPr algn="r" rtl="0" fontAlgn="b"/>
                      <a:r>
                        <a:rPr lang="en-US" sz="900" b="1" dirty="0">
                          <a:effectLst/>
                          <a:highlight>
                            <a:srgbClr val="F9FCF8"/>
                          </a:highlight>
                        </a:rPr>
                        <a:t>0.17</a:t>
                      </a:r>
                    </a:p>
                  </a:txBody>
                  <a:tcPr marL="14609" marR="14609" marT="9739" marB="973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CF8"/>
                    </a:solidFill>
                  </a:tcPr>
                </a:tc>
                <a:extLst>
                  <a:ext uri="{0D108BD9-81ED-4DB2-BD59-A6C34878D82A}">
                    <a16:rowId xmlns:a16="http://schemas.microsoft.com/office/drawing/2014/main" val="1028257113"/>
                  </a:ext>
                </a:extLst>
              </a:tr>
            </a:tbl>
          </a:graphicData>
        </a:graphic>
      </p:graphicFrame>
      <p:pic>
        <p:nvPicPr>
          <p:cNvPr id="7" name="Picture 6" descr="A screenshot of a computer&#10;&#10;Description automatically generated">
            <a:extLst>
              <a:ext uri="{FF2B5EF4-FFF2-40B4-BE49-F238E27FC236}">
                <a16:creationId xmlns:a16="http://schemas.microsoft.com/office/drawing/2014/main" id="{4323590E-2025-C2AC-3554-CE2CC4BD9A98}"/>
              </a:ext>
            </a:extLst>
          </p:cNvPr>
          <p:cNvPicPr>
            <a:picLocks noChangeAspect="1"/>
          </p:cNvPicPr>
          <p:nvPr/>
        </p:nvPicPr>
        <p:blipFill>
          <a:blip r:embed="rId4"/>
          <a:stretch>
            <a:fillRect/>
          </a:stretch>
        </p:blipFill>
        <p:spPr>
          <a:xfrm>
            <a:off x="6107023" y="845127"/>
            <a:ext cx="3086100" cy="4025900"/>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C03020A0-E4AE-ED13-4471-93C840682173}"/>
              </a:ext>
            </a:extLst>
          </p:cNvPr>
          <p:cNvPicPr>
            <a:picLocks noChangeAspect="1"/>
          </p:cNvPicPr>
          <p:nvPr/>
        </p:nvPicPr>
        <p:blipFill>
          <a:blip r:embed="rId5"/>
          <a:stretch>
            <a:fillRect/>
          </a:stretch>
        </p:blipFill>
        <p:spPr>
          <a:xfrm>
            <a:off x="8906500" y="845127"/>
            <a:ext cx="2933700" cy="3594100"/>
          </a:xfrm>
          <a:prstGeom prst="rect">
            <a:avLst/>
          </a:prstGeom>
        </p:spPr>
      </p:pic>
    </p:spTree>
    <p:extLst>
      <p:ext uri="{BB962C8B-B14F-4D97-AF65-F5344CB8AC3E}">
        <p14:creationId xmlns:p14="http://schemas.microsoft.com/office/powerpoint/2010/main" val="127367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832B776-E386-1CF9-CC8F-2D2FF3EA7066}"/>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16</a:t>
            </a:fld>
            <a:endParaRPr lang="en-US" dirty="0"/>
          </a:p>
        </p:txBody>
      </p:sp>
      <p:sp>
        <p:nvSpPr>
          <p:cNvPr id="2" name="Title 1">
            <a:extLst>
              <a:ext uri="{FF2B5EF4-FFF2-40B4-BE49-F238E27FC236}">
                <a16:creationId xmlns:a16="http://schemas.microsoft.com/office/drawing/2014/main" id="{B0DA6EFC-4D34-803B-5477-6181D93EFBFA}"/>
              </a:ext>
            </a:extLst>
          </p:cNvPr>
          <p:cNvSpPr>
            <a:spLocks noGrp="1"/>
          </p:cNvSpPr>
          <p:nvPr>
            <p:ph type="title"/>
          </p:nvPr>
        </p:nvSpPr>
        <p:spPr>
          <a:xfrm>
            <a:off x="2451859" y="268360"/>
            <a:ext cx="7288282" cy="576767"/>
          </a:xfrm>
        </p:spPr>
        <p:txBody>
          <a:bodyPr/>
          <a:lstStyle/>
          <a:p>
            <a:r>
              <a:rPr lang="en-US" dirty="0"/>
              <a:t>Comparing Goalies</a:t>
            </a:r>
          </a:p>
        </p:txBody>
      </p:sp>
      <p:pic>
        <p:nvPicPr>
          <p:cNvPr id="2052" name="Picture 4">
            <a:extLst>
              <a:ext uri="{FF2B5EF4-FFF2-40B4-BE49-F238E27FC236}">
                <a16:creationId xmlns:a16="http://schemas.microsoft.com/office/drawing/2014/main" id="{E25EBA4B-74E9-268D-EF7D-79A182C771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2436" y="989880"/>
            <a:ext cx="7457704" cy="573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934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832B776-E386-1CF9-CC8F-2D2FF3EA7066}"/>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17</a:t>
            </a:fld>
            <a:endParaRPr lang="en-US" dirty="0"/>
          </a:p>
        </p:txBody>
      </p:sp>
      <p:sp>
        <p:nvSpPr>
          <p:cNvPr id="2" name="Title 1">
            <a:extLst>
              <a:ext uri="{FF2B5EF4-FFF2-40B4-BE49-F238E27FC236}">
                <a16:creationId xmlns:a16="http://schemas.microsoft.com/office/drawing/2014/main" id="{B0DA6EFC-4D34-803B-5477-6181D93EFBFA}"/>
              </a:ext>
            </a:extLst>
          </p:cNvPr>
          <p:cNvSpPr>
            <a:spLocks noGrp="1"/>
          </p:cNvSpPr>
          <p:nvPr>
            <p:ph type="title"/>
          </p:nvPr>
        </p:nvSpPr>
        <p:spPr>
          <a:xfrm>
            <a:off x="2451859" y="268360"/>
            <a:ext cx="7288282" cy="576767"/>
          </a:xfrm>
        </p:spPr>
        <p:txBody>
          <a:bodyPr/>
          <a:lstStyle/>
          <a:p>
            <a:r>
              <a:rPr lang="en-US" dirty="0"/>
              <a:t>Finding Fit</a:t>
            </a:r>
          </a:p>
        </p:txBody>
      </p:sp>
      <p:pic>
        <p:nvPicPr>
          <p:cNvPr id="6146" name="Picture 2">
            <a:extLst>
              <a:ext uri="{FF2B5EF4-FFF2-40B4-BE49-F238E27FC236}">
                <a16:creationId xmlns:a16="http://schemas.microsoft.com/office/drawing/2014/main" id="{753E9B99-A5DB-9D9A-7CAC-7A8628A3A7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7954"/>
            <a:ext cx="7118576" cy="5470957"/>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2">
            <a:extLst>
              <a:ext uri="{FF2B5EF4-FFF2-40B4-BE49-F238E27FC236}">
                <a16:creationId xmlns:a16="http://schemas.microsoft.com/office/drawing/2014/main" id="{7356E73E-2BDD-DA51-68C9-9380372CCC6F}"/>
              </a:ext>
            </a:extLst>
          </p:cNvPr>
          <p:cNvSpPr txBox="1">
            <a:spLocks/>
          </p:cNvSpPr>
          <p:nvPr/>
        </p:nvSpPr>
        <p:spPr>
          <a:xfrm>
            <a:off x="7118575" y="2418374"/>
            <a:ext cx="5073425" cy="382656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Rate </a:t>
            </a:r>
            <a:r>
              <a:rPr lang="en-US" sz="1800" b="1" i="1" dirty="0"/>
              <a:t>yourself.</a:t>
            </a:r>
            <a:endParaRPr lang="en-US" sz="1800" b="1" dirty="0"/>
          </a:p>
          <a:p>
            <a:pPr marL="344488" lvl="1" indent="-336550"/>
            <a:r>
              <a:rPr lang="en-US" sz="1800" dirty="0"/>
              <a:t>What kinds of goalie skills does our team system need?</a:t>
            </a:r>
          </a:p>
          <a:p>
            <a:pPr marL="344488" lvl="1" indent="-336550"/>
            <a:r>
              <a:rPr lang="en-US" sz="1800" dirty="0"/>
              <a:t>What are we able to help develop in a goalie?</a:t>
            </a:r>
          </a:p>
          <a:p>
            <a:pPr marL="344488" lvl="1" indent="-336550"/>
            <a:r>
              <a:rPr lang="en-US" sz="1800" dirty="0"/>
              <a:t>Rate clear needs as positive</a:t>
            </a:r>
          </a:p>
          <a:p>
            <a:pPr marL="344488" lvl="1" indent="-336550"/>
            <a:r>
              <a:rPr lang="en-US" sz="1800" dirty="0"/>
              <a:t>Rate skills you can develop as negative</a:t>
            </a:r>
          </a:p>
          <a:p>
            <a:pPr marL="0" indent="0">
              <a:buNone/>
            </a:pPr>
            <a:endParaRPr lang="en-US" sz="1800" dirty="0"/>
          </a:p>
          <a:p>
            <a:pPr marL="0" indent="0">
              <a:buNone/>
            </a:pPr>
            <a:r>
              <a:rPr lang="en-US" sz="1800" b="1" dirty="0"/>
              <a:t>Be realistic.</a:t>
            </a:r>
            <a:r>
              <a:rPr lang="en-US" sz="1800" dirty="0"/>
              <a:t> You have strengths and weaknesses too.</a:t>
            </a:r>
          </a:p>
        </p:txBody>
      </p:sp>
    </p:spTree>
    <p:extLst>
      <p:ext uri="{BB962C8B-B14F-4D97-AF65-F5344CB8AC3E}">
        <p14:creationId xmlns:p14="http://schemas.microsoft.com/office/powerpoint/2010/main" val="134936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832B776-E386-1CF9-CC8F-2D2FF3EA7066}"/>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18</a:t>
            </a:fld>
            <a:endParaRPr lang="en-US" dirty="0"/>
          </a:p>
        </p:txBody>
      </p:sp>
      <p:sp>
        <p:nvSpPr>
          <p:cNvPr id="2" name="Title 1">
            <a:extLst>
              <a:ext uri="{FF2B5EF4-FFF2-40B4-BE49-F238E27FC236}">
                <a16:creationId xmlns:a16="http://schemas.microsoft.com/office/drawing/2014/main" id="{B0DA6EFC-4D34-803B-5477-6181D93EFBFA}"/>
              </a:ext>
            </a:extLst>
          </p:cNvPr>
          <p:cNvSpPr>
            <a:spLocks noGrp="1"/>
          </p:cNvSpPr>
          <p:nvPr>
            <p:ph type="title"/>
          </p:nvPr>
        </p:nvSpPr>
        <p:spPr>
          <a:xfrm>
            <a:off x="2451859" y="268360"/>
            <a:ext cx="7288282" cy="576767"/>
          </a:xfrm>
        </p:spPr>
        <p:txBody>
          <a:bodyPr/>
          <a:lstStyle/>
          <a:p>
            <a:r>
              <a:rPr lang="en-US" dirty="0"/>
              <a:t>SELF-ASSESSMENT</a:t>
            </a:r>
          </a:p>
        </p:txBody>
      </p:sp>
      <p:pic>
        <p:nvPicPr>
          <p:cNvPr id="8196" name="Picture 4">
            <a:extLst>
              <a:ext uri="{FF2B5EF4-FFF2-40B4-BE49-F238E27FC236}">
                <a16:creationId xmlns:a16="http://schemas.microsoft.com/office/drawing/2014/main" id="{FEEB334E-CEFF-C022-64D2-968BB97297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393" y="845127"/>
            <a:ext cx="7579214" cy="5824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63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832B776-E386-1CF9-CC8F-2D2FF3EA7066}"/>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19</a:t>
            </a:fld>
            <a:endParaRPr lang="en-US" dirty="0"/>
          </a:p>
        </p:txBody>
      </p:sp>
      <p:sp>
        <p:nvSpPr>
          <p:cNvPr id="2" name="Title 1">
            <a:extLst>
              <a:ext uri="{FF2B5EF4-FFF2-40B4-BE49-F238E27FC236}">
                <a16:creationId xmlns:a16="http://schemas.microsoft.com/office/drawing/2014/main" id="{B0DA6EFC-4D34-803B-5477-6181D93EFBFA}"/>
              </a:ext>
            </a:extLst>
          </p:cNvPr>
          <p:cNvSpPr>
            <a:spLocks noGrp="1"/>
          </p:cNvSpPr>
          <p:nvPr>
            <p:ph type="title"/>
          </p:nvPr>
        </p:nvSpPr>
        <p:spPr>
          <a:xfrm>
            <a:off x="2451859" y="268360"/>
            <a:ext cx="7288282" cy="576767"/>
          </a:xfrm>
        </p:spPr>
        <p:txBody>
          <a:bodyPr/>
          <a:lstStyle/>
          <a:p>
            <a:r>
              <a:rPr lang="en-US" dirty="0"/>
              <a:t>Sharing Feedback</a:t>
            </a:r>
          </a:p>
        </p:txBody>
      </p:sp>
      <p:pic>
        <p:nvPicPr>
          <p:cNvPr id="9" name="Picture 8">
            <a:extLst>
              <a:ext uri="{FF2B5EF4-FFF2-40B4-BE49-F238E27FC236}">
                <a16:creationId xmlns:a16="http://schemas.microsoft.com/office/drawing/2014/main" id="{EB0E124D-35DA-2E5C-1F20-FF0D4C796692}"/>
              </a:ext>
            </a:extLst>
          </p:cNvPr>
          <p:cNvPicPr>
            <a:picLocks noChangeAspect="1"/>
          </p:cNvPicPr>
          <p:nvPr/>
        </p:nvPicPr>
        <p:blipFill>
          <a:blip r:embed="rId3"/>
          <a:stretch>
            <a:fillRect/>
          </a:stretch>
        </p:blipFill>
        <p:spPr>
          <a:xfrm>
            <a:off x="2209800" y="852055"/>
            <a:ext cx="7772400" cy="6005945"/>
          </a:xfrm>
          <a:prstGeom prst="rect">
            <a:avLst/>
          </a:prstGeom>
        </p:spPr>
      </p:pic>
    </p:spTree>
    <p:extLst>
      <p:ext uri="{BB962C8B-B14F-4D97-AF65-F5344CB8AC3E}">
        <p14:creationId xmlns:p14="http://schemas.microsoft.com/office/powerpoint/2010/main" val="595629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09140014-73D5-419B-8867-972BB18D52D4}"/>
              </a:ext>
            </a:extLst>
          </p:cNvPr>
          <p:cNvSpPr>
            <a:spLocks noGrp="1"/>
          </p:cNvSpPr>
          <p:nvPr>
            <p:ph type="title"/>
          </p:nvPr>
        </p:nvSpPr>
        <p:spPr>
          <a:xfrm>
            <a:off x="1322318" y="268360"/>
            <a:ext cx="7288282" cy="2121177"/>
          </a:xfrm>
        </p:spPr>
        <p:txBody>
          <a:bodyPr anchor="b">
            <a:normAutofit/>
          </a:bodyPr>
          <a:lstStyle/>
          <a:p>
            <a:r>
              <a:rPr lang="en-US" dirty="0"/>
              <a:t>Why do this project?</a:t>
            </a:r>
          </a:p>
        </p:txBody>
      </p:sp>
      <p:sp>
        <p:nvSpPr>
          <p:cNvPr id="40" name="Slide Number Placeholder 3">
            <a:extLst>
              <a:ext uri="{FF2B5EF4-FFF2-40B4-BE49-F238E27FC236}">
                <a16:creationId xmlns:a16="http://schemas.microsoft.com/office/drawing/2014/main" id="{85B588F3-8B0C-1604-1B49-47817907AC03}"/>
              </a:ext>
            </a:extLst>
          </p:cNvPr>
          <p:cNvSpPr>
            <a:spLocks noGrp="1"/>
          </p:cNvSpPr>
          <p:nvPr>
            <p:ph type="sldNum" sz="quarter" idx="12"/>
          </p:nvPr>
        </p:nvSpPr>
        <p:spPr>
          <a:xfrm>
            <a:off x="10373350" y="6356349"/>
            <a:ext cx="987552" cy="365125"/>
          </a:xfrm>
        </p:spPr>
        <p:txBody>
          <a:bodyPr/>
          <a:lstStyle/>
          <a:p>
            <a:pPr>
              <a:spcAft>
                <a:spcPts val="600"/>
              </a:spcAft>
            </a:pPr>
            <a:fld id="{A49DFD55-3C28-40EF-9E31-A92D2E4017FF}" type="slidenum">
              <a:rPr lang="en-US" smtClean="0"/>
              <a:pPr>
                <a:spcAft>
                  <a:spcPts val="600"/>
                </a:spcAft>
              </a:pPr>
              <a:t>2</a:t>
            </a:fld>
            <a:endParaRPr lang="en-US"/>
          </a:p>
        </p:txBody>
      </p:sp>
      <p:sp>
        <p:nvSpPr>
          <p:cNvPr id="5" name="Text Placeholder 2">
            <a:extLst>
              <a:ext uri="{FF2B5EF4-FFF2-40B4-BE49-F238E27FC236}">
                <a16:creationId xmlns:a16="http://schemas.microsoft.com/office/drawing/2014/main" id="{E6477123-5284-1F87-5FA6-95854D056AC2}"/>
              </a:ext>
            </a:extLst>
          </p:cNvPr>
          <p:cNvSpPr>
            <a:spLocks noGrp="1"/>
          </p:cNvSpPr>
          <p:nvPr>
            <p:ph sz="half" idx="2"/>
          </p:nvPr>
        </p:nvSpPr>
        <p:spPr>
          <a:xfrm>
            <a:off x="838200" y="2670481"/>
            <a:ext cx="7288212" cy="3407051"/>
          </a:xfrm>
        </p:spPr>
        <p:txBody>
          <a:bodyPr vert="horz" lIns="91440" tIns="45720" rIns="91440" bIns="45720" rtlCol="0" anchor="t">
            <a:normAutofit/>
          </a:bodyPr>
          <a:lstStyle/>
          <a:p>
            <a:r>
              <a:rPr lang="en-US" dirty="0"/>
              <a:t>We need to shift the conversation around evaluations.</a:t>
            </a:r>
          </a:p>
          <a:p>
            <a:pPr marL="285750" indent="-285750">
              <a:buFont typeface="Arial" panose="020B0604020202020204" pitchFamily="34" charset="0"/>
              <a:buChar char="•"/>
            </a:pPr>
            <a:r>
              <a:rPr lang="en-US" b="0" dirty="0"/>
              <a:t>From “robot goalies” to problem-solving humans</a:t>
            </a:r>
          </a:p>
          <a:p>
            <a:pPr marL="285750" indent="-285750">
              <a:buFont typeface="Arial" panose="020B0604020202020204" pitchFamily="34" charset="0"/>
              <a:buChar char="•"/>
            </a:pPr>
            <a:r>
              <a:rPr lang="en-US" b="0" dirty="0"/>
              <a:t>From ranking skill to finding fit</a:t>
            </a:r>
          </a:p>
          <a:p>
            <a:pPr marL="285750" indent="-285750">
              <a:buFont typeface="Arial" panose="020B0604020202020204" pitchFamily="34" charset="0"/>
              <a:buChar char="•"/>
            </a:pPr>
            <a:r>
              <a:rPr lang="en-US" b="0" dirty="0"/>
              <a:t>From ”yes/no” to a development opportunity</a:t>
            </a:r>
          </a:p>
        </p:txBody>
      </p:sp>
    </p:spTree>
    <p:extLst>
      <p:ext uri="{BB962C8B-B14F-4D97-AF65-F5344CB8AC3E}">
        <p14:creationId xmlns:p14="http://schemas.microsoft.com/office/powerpoint/2010/main" val="27905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8DBD1-DB29-D44F-FD5A-3071BB37EF37}"/>
              </a:ext>
            </a:extLst>
          </p:cNvPr>
          <p:cNvSpPr>
            <a:spLocks noGrp="1"/>
          </p:cNvSpPr>
          <p:nvPr>
            <p:ph type="ctrTitle"/>
          </p:nvPr>
        </p:nvSpPr>
        <p:spPr>
          <a:xfrm>
            <a:off x="6991350" y="487018"/>
            <a:ext cx="4179570" cy="3377354"/>
          </a:xfrm>
        </p:spPr>
        <p:txBody>
          <a:bodyPr/>
          <a:lstStyle/>
          <a:p>
            <a:r>
              <a:rPr lang="en-US" b="1" dirty="0"/>
              <a:t>The Takeaways</a:t>
            </a:r>
            <a:endParaRPr lang="en-US" dirty="0"/>
          </a:p>
        </p:txBody>
      </p:sp>
    </p:spTree>
    <p:extLst>
      <p:ext uri="{BB962C8B-B14F-4D97-AF65-F5344CB8AC3E}">
        <p14:creationId xmlns:p14="http://schemas.microsoft.com/office/powerpoint/2010/main" val="4254594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09140014-73D5-419B-8867-972BB18D52D4}"/>
              </a:ext>
            </a:extLst>
          </p:cNvPr>
          <p:cNvSpPr>
            <a:spLocks noGrp="1"/>
          </p:cNvSpPr>
          <p:nvPr>
            <p:ph type="title"/>
          </p:nvPr>
        </p:nvSpPr>
        <p:spPr>
          <a:xfrm>
            <a:off x="1322318" y="268360"/>
            <a:ext cx="7288282" cy="2121177"/>
          </a:xfrm>
        </p:spPr>
        <p:txBody>
          <a:bodyPr anchor="b">
            <a:normAutofit/>
          </a:bodyPr>
          <a:lstStyle/>
          <a:p>
            <a:r>
              <a:rPr lang="en-US" dirty="0"/>
              <a:t>The Takeaways</a:t>
            </a:r>
          </a:p>
        </p:txBody>
      </p:sp>
      <p:sp>
        <p:nvSpPr>
          <p:cNvPr id="40" name="Slide Number Placeholder 3">
            <a:extLst>
              <a:ext uri="{FF2B5EF4-FFF2-40B4-BE49-F238E27FC236}">
                <a16:creationId xmlns:a16="http://schemas.microsoft.com/office/drawing/2014/main" id="{85B588F3-8B0C-1604-1B49-47817907AC03}"/>
              </a:ext>
            </a:extLst>
          </p:cNvPr>
          <p:cNvSpPr>
            <a:spLocks noGrp="1"/>
          </p:cNvSpPr>
          <p:nvPr>
            <p:ph type="sldNum" sz="quarter" idx="12"/>
          </p:nvPr>
        </p:nvSpPr>
        <p:spPr>
          <a:xfrm>
            <a:off x="10373350" y="6356349"/>
            <a:ext cx="987552" cy="365125"/>
          </a:xfrm>
        </p:spPr>
        <p:txBody>
          <a:bodyPr/>
          <a:lstStyle/>
          <a:p>
            <a:pPr>
              <a:spcAft>
                <a:spcPts val="600"/>
              </a:spcAft>
            </a:pPr>
            <a:fld id="{A49DFD55-3C28-40EF-9E31-A92D2E4017FF}" type="slidenum">
              <a:rPr lang="en-US" smtClean="0"/>
              <a:pPr>
                <a:spcAft>
                  <a:spcPts val="600"/>
                </a:spcAft>
              </a:pPr>
              <a:t>21</a:t>
            </a:fld>
            <a:endParaRPr lang="en-US"/>
          </a:p>
        </p:txBody>
      </p:sp>
      <p:sp>
        <p:nvSpPr>
          <p:cNvPr id="5" name="Text Placeholder 2">
            <a:extLst>
              <a:ext uri="{FF2B5EF4-FFF2-40B4-BE49-F238E27FC236}">
                <a16:creationId xmlns:a16="http://schemas.microsoft.com/office/drawing/2014/main" id="{E6477123-5284-1F87-5FA6-95854D056AC2}"/>
              </a:ext>
            </a:extLst>
          </p:cNvPr>
          <p:cNvSpPr>
            <a:spLocks noGrp="1"/>
          </p:cNvSpPr>
          <p:nvPr>
            <p:ph sz="half" idx="2"/>
          </p:nvPr>
        </p:nvSpPr>
        <p:spPr>
          <a:xfrm>
            <a:off x="838200" y="2670481"/>
            <a:ext cx="7288212" cy="4050993"/>
          </a:xfrm>
        </p:spPr>
        <p:txBody>
          <a:bodyPr vert="horz" lIns="91440" tIns="45720" rIns="91440" bIns="45720" rtlCol="0" anchor="t">
            <a:normAutofit/>
          </a:bodyPr>
          <a:lstStyle/>
          <a:p>
            <a:r>
              <a:rPr lang="en-US" dirty="0"/>
              <a:t>This is a framework to shift the conversation.</a:t>
            </a:r>
          </a:p>
          <a:p>
            <a:r>
              <a:rPr lang="en-US" dirty="0"/>
              <a:t>Take as much or as little as you need, but remember:</a:t>
            </a:r>
          </a:p>
          <a:p>
            <a:pPr marL="285750" indent="-285750">
              <a:buFont typeface="Arial" panose="020B0604020202020204" pitchFamily="34" charset="0"/>
              <a:buChar char="•"/>
            </a:pPr>
            <a:r>
              <a:rPr lang="en-US" b="0" dirty="0"/>
              <a:t>View problem-solving humans in </a:t>
            </a:r>
            <a:r>
              <a:rPr lang="en-US" b="0" i="1" dirty="0"/>
              <a:t>this</a:t>
            </a:r>
            <a:r>
              <a:rPr lang="en-US" b="0" dirty="0"/>
              <a:t> environment</a:t>
            </a:r>
            <a:endParaRPr lang="en-US" b="0" i="1" dirty="0"/>
          </a:p>
          <a:p>
            <a:pPr marL="285750" indent="-285750">
              <a:buFont typeface="Arial" panose="020B0604020202020204" pitchFamily="34" charset="0"/>
              <a:buChar char="•"/>
            </a:pPr>
            <a:r>
              <a:rPr lang="en-US" b="0" dirty="0"/>
              <a:t>Find fit with strengths and areas to develop</a:t>
            </a:r>
          </a:p>
          <a:p>
            <a:pPr marL="285750" indent="-285750">
              <a:buFont typeface="Arial" panose="020B0604020202020204" pitchFamily="34" charset="0"/>
              <a:buChar char="•"/>
            </a:pPr>
            <a:r>
              <a:rPr lang="en-US" b="0" dirty="0"/>
              <a:t>Create development opportunities to elevate goaltending</a:t>
            </a:r>
          </a:p>
          <a:p>
            <a:endParaRPr lang="en-US" b="0" dirty="0">
              <a:ea typeface="+mn-lt"/>
              <a:cs typeface="+mn-lt"/>
            </a:endParaRPr>
          </a:p>
          <a:p>
            <a:r>
              <a:rPr lang="en-US" dirty="0">
                <a:ea typeface="+mn-lt"/>
                <a:cs typeface="+mn-lt"/>
              </a:rPr>
              <a:t>I invite you to </a:t>
            </a:r>
            <a:r>
              <a:rPr lang="en-US" i="1" dirty="0">
                <a:ea typeface="+mn-lt"/>
                <a:cs typeface="+mn-lt"/>
              </a:rPr>
              <a:t>continue the conversation</a:t>
            </a:r>
            <a:r>
              <a:rPr lang="en-US" dirty="0">
                <a:ea typeface="+mn-lt"/>
                <a:cs typeface="+mn-lt"/>
              </a:rPr>
              <a:t>.</a:t>
            </a:r>
            <a:br>
              <a:rPr lang="en-US" b="0" dirty="0"/>
            </a:br>
            <a:r>
              <a:rPr lang="en-US" dirty="0"/>
              <a:t>We need your perspective.</a:t>
            </a:r>
          </a:p>
        </p:txBody>
      </p:sp>
    </p:spTree>
    <p:extLst>
      <p:ext uri="{BB962C8B-B14F-4D97-AF65-F5344CB8AC3E}">
        <p14:creationId xmlns:p14="http://schemas.microsoft.com/office/powerpoint/2010/main" val="109943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314701" y="381542"/>
            <a:ext cx="5120640" cy="1524735"/>
          </a:xfrm>
        </p:spPr>
        <p:txBody>
          <a:bodyPr/>
          <a:lstStyle/>
          <a:p>
            <a:r>
              <a:rPr lang="en-US" dirty="0"/>
              <a:t>Acknowledgements</a:t>
            </a:r>
          </a:p>
        </p:txBody>
      </p:sp>
      <p:sp>
        <p:nvSpPr>
          <p:cNvPr id="3" name="Subtitle 2">
            <a:extLst>
              <a:ext uri="{FF2B5EF4-FFF2-40B4-BE49-F238E27FC236}">
                <a16:creationId xmlns:a16="http://schemas.microsoft.com/office/drawing/2014/main" id="{AF64C29E-DF30-4DC6-AB95-2016F9A703B6}"/>
              </a:ext>
            </a:extLst>
          </p:cNvPr>
          <p:cNvSpPr>
            <a:spLocks noGrp="1"/>
          </p:cNvSpPr>
          <p:nvPr>
            <p:ph type="subTitle" idx="1"/>
          </p:nvPr>
        </p:nvSpPr>
        <p:spPr>
          <a:xfrm>
            <a:off x="4314701" y="2003909"/>
            <a:ext cx="7370618" cy="2850181"/>
          </a:xfrm>
        </p:spPr>
        <p:txBody>
          <a:bodyPr>
            <a:noAutofit/>
          </a:bodyPr>
          <a:lstStyle/>
          <a:p>
            <a:r>
              <a:rPr lang="en-US" sz="1400" dirty="0"/>
              <a:t>A special thank you to Justin Goldman, Steve Thompson, Maria Mountain, Euan King, </a:t>
            </a:r>
            <a:r>
              <a:rPr lang="en-US" sz="1400" dirty="0" err="1"/>
              <a:t>Hannu</a:t>
            </a:r>
            <a:r>
              <a:rPr lang="en-US" sz="1400" dirty="0"/>
              <a:t> </a:t>
            </a:r>
            <a:r>
              <a:rPr lang="en-US" sz="1400" dirty="0" err="1"/>
              <a:t>Nykvist</a:t>
            </a:r>
            <a:r>
              <a:rPr lang="en-US" sz="1400" dirty="0"/>
              <a:t>, Thomas Magnusson, Mike Buckley, Jared </a:t>
            </a:r>
            <a:r>
              <a:rPr lang="en-US" sz="1400" dirty="0" err="1"/>
              <a:t>Waimon</a:t>
            </a:r>
            <a:r>
              <a:rPr lang="en-US" sz="1400" dirty="0"/>
              <a:t>, Brian Eklund, Nate Speidel, Chuck </a:t>
            </a:r>
            <a:r>
              <a:rPr lang="en-US" sz="1400" dirty="0" err="1"/>
              <a:t>Thuss</a:t>
            </a:r>
            <a:r>
              <a:rPr lang="en-US" sz="1400" dirty="0"/>
              <a:t>, Stephanie Yates, Lou </a:t>
            </a:r>
            <a:r>
              <a:rPr lang="en-US" sz="1400" dirty="0" err="1"/>
              <a:t>Jaros</a:t>
            </a:r>
            <a:r>
              <a:rPr lang="en-US" sz="1400" dirty="0"/>
              <a:t>, Anthony Shrum, Elite Prospects, the students and staff of the USAH Goaltending Gold class, and the Central Mass Revolution.</a:t>
            </a:r>
          </a:p>
          <a:p>
            <a:r>
              <a:rPr lang="en-US" sz="1400" i="1" dirty="0"/>
              <a:t>This project is dedicated to:</a:t>
            </a:r>
          </a:p>
          <a:p>
            <a:pPr marL="285750" indent="-285750">
              <a:buFont typeface="Arial" panose="020B0604020202020204" pitchFamily="34" charset="0"/>
              <a:buChar char="•"/>
            </a:pPr>
            <a:r>
              <a:rPr lang="en-US" sz="1400" i="1" dirty="0"/>
              <a:t>Collette and Damien </a:t>
            </a:r>
            <a:r>
              <a:rPr lang="en-US" sz="1400" i="1" dirty="0" err="1"/>
              <a:t>D’Errico</a:t>
            </a:r>
            <a:r>
              <a:rPr lang="en-US" sz="1400" i="1" dirty="0"/>
              <a:t>, for their unwavering love, patience, and support as I follow this path. I love you both so much.</a:t>
            </a:r>
          </a:p>
          <a:p>
            <a:pPr marL="285750" indent="-285750">
              <a:buFont typeface="Arial" panose="020B0604020202020204" pitchFamily="34" charset="0"/>
              <a:buChar char="•"/>
            </a:pPr>
            <a:r>
              <a:rPr lang="en-US" sz="1400" i="1" dirty="0"/>
              <a:t>The goalies of the Central Mass Revolution, who give me purpose, fulfillment , and joy as a coach.</a:t>
            </a:r>
          </a:p>
          <a:p>
            <a:pPr marL="285750" indent="-285750">
              <a:buFont typeface="Arial" panose="020B0604020202020204" pitchFamily="34" charset="0"/>
              <a:buChar char="•"/>
            </a:pPr>
            <a:r>
              <a:rPr lang="en-US" sz="1400" i="1" dirty="0"/>
              <a:t>And to Doc </a:t>
            </a:r>
            <a:r>
              <a:rPr lang="en-US" sz="1400" i="1" dirty="0" err="1"/>
              <a:t>D’Errico</a:t>
            </a:r>
            <a:r>
              <a:rPr lang="en-US" sz="1400" i="1" dirty="0"/>
              <a:t>, from whom I inherited a passion to teach and to improve the lives of youth. I miss you every day, Dad.</a:t>
            </a:r>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22</a:t>
            </a:fld>
            <a:endParaRPr lang="en-US" dirty="0"/>
          </a:p>
        </p:txBody>
      </p:sp>
    </p:spTree>
    <p:extLst>
      <p:ext uri="{BB962C8B-B14F-4D97-AF65-F5344CB8AC3E}">
        <p14:creationId xmlns:p14="http://schemas.microsoft.com/office/powerpoint/2010/main" val="2834016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267200" y="1615736"/>
            <a:ext cx="4179570" cy="1524735"/>
          </a:xfrm>
        </p:spPr>
        <p:txBody>
          <a:bodyPr/>
          <a:lstStyle/>
          <a:p>
            <a:r>
              <a:rPr lang="en-US" dirty="0"/>
              <a:t>Resources</a:t>
            </a:r>
          </a:p>
        </p:txBody>
      </p:sp>
      <p:sp>
        <p:nvSpPr>
          <p:cNvPr id="3" name="Subtitle 2">
            <a:extLst>
              <a:ext uri="{FF2B5EF4-FFF2-40B4-BE49-F238E27FC236}">
                <a16:creationId xmlns:a16="http://schemas.microsoft.com/office/drawing/2014/main" id="{AF64C29E-DF30-4DC6-AB95-2016F9A703B6}"/>
              </a:ext>
            </a:extLst>
          </p:cNvPr>
          <p:cNvSpPr>
            <a:spLocks noGrp="1"/>
          </p:cNvSpPr>
          <p:nvPr>
            <p:ph type="subTitle" idx="1"/>
          </p:nvPr>
        </p:nvSpPr>
        <p:spPr>
          <a:xfrm>
            <a:off x="4267200" y="3238103"/>
            <a:ext cx="5312228" cy="2850181"/>
          </a:xfrm>
        </p:spPr>
        <p:txBody>
          <a:bodyPr>
            <a:noAutofit/>
          </a:bodyPr>
          <a:lstStyle/>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r>
              <a:rPr lang="en-US" dirty="0"/>
              <a:t>Nick </a:t>
            </a:r>
            <a:r>
              <a:rPr lang="en-US" dirty="0" err="1"/>
              <a:t>D’Errico</a:t>
            </a:r>
            <a:endParaRPr lang="en-US" dirty="0"/>
          </a:p>
          <a:p>
            <a:pPr>
              <a:lnSpc>
                <a:spcPct val="100000"/>
              </a:lnSpc>
              <a:spcBef>
                <a:spcPts val="0"/>
              </a:spcBef>
            </a:pPr>
            <a:r>
              <a:rPr lang="en-US" i="1" dirty="0"/>
              <a:t>Goaltending Director, Central Mass Revolution</a:t>
            </a:r>
          </a:p>
          <a:p>
            <a:pPr>
              <a:lnSpc>
                <a:spcPct val="100000"/>
              </a:lnSpc>
              <a:spcBef>
                <a:spcPts val="0"/>
              </a:spcBef>
            </a:pPr>
            <a:r>
              <a:rPr lang="en-US" i="1" dirty="0"/>
              <a:t>Goaltending Team, Mass Hockey</a:t>
            </a:r>
          </a:p>
          <a:p>
            <a:pPr>
              <a:lnSpc>
                <a:spcPct val="100000"/>
              </a:lnSpc>
              <a:spcBef>
                <a:spcPts val="0"/>
              </a:spcBef>
            </a:pPr>
            <a:r>
              <a:rPr lang="en-US" dirty="0">
                <a:hlinkClick r:id="rId3"/>
              </a:rPr>
              <a:t>nicholasjderrico@gmail.com</a:t>
            </a:r>
            <a:endParaRPr lang="en-US" dirty="0"/>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23</a:t>
            </a:fld>
            <a:endParaRPr lang="en-US" dirty="0"/>
          </a:p>
        </p:txBody>
      </p:sp>
      <p:pic>
        <p:nvPicPr>
          <p:cNvPr id="5" name="Picture 4" descr="A qr code with a logo and text&#10;&#10;Description automatically generated">
            <a:extLst>
              <a:ext uri="{FF2B5EF4-FFF2-40B4-BE49-F238E27FC236}">
                <a16:creationId xmlns:a16="http://schemas.microsoft.com/office/drawing/2014/main" id="{EFFB4EA5-F857-D984-BEFE-B375FB1CE1BC}"/>
              </a:ext>
            </a:extLst>
          </p:cNvPr>
          <p:cNvPicPr>
            <a:picLocks noChangeAspect="1"/>
          </p:cNvPicPr>
          <p:nvPr/>
        </p:nvPicPr>
        <p:blipFill>
          <a:blip r:embed="rId4"/>
          <a:stretch>
            <a:fillRect/>
          </a:stretch>
        </p:blipFill>
        <p:spPr>
          <a:xfrm>
            <a:off x="8713206" y="255006"/>
            <a:ext cx="3173994" cy="3173994"/>
          </a:xfrm>
          <a:prstGeom prst="rect">
            <a:avLst/>
          </a:prstGeom>
        </p:spPr>
      </p:pic>
    </p:spTree>
    <p:extLst>
      <p:ext uri="{BB962C8B-B14F-4D97-AF65-F5344CB8AC3E}">
        <p14:creationId xmlns:p14="http://schemas.microsoft.com/office/powerpoint/2010/main" val="1720043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267200" y="1615736"/>
            <a:ext cx="4179570" cy="1524735"/>
          </a:xfrm>
        </p:spPr>
        <p:txBody>
          <a:bodyPr/>
          <a:lstStyle/>
          <a:p>
            <a:r>
              <a:rPr lang="en-US" dirty="0"/>
              <a:t>Thank you</a:t>
            </a:r>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24</a:t>
            </a:fld>
            <a:endParaRPr lang="en-US" dirty="0"/>
          </a:p>
        </p:txBody>
      </p:sp>
    </p:spTree>
    <p:extLst>
      <p:ext uri="{BB962C8B-B14F-4D97-AF65-F5344CB8AC3E}">
        <p14:creationId xmlns:p14="http://schemas.microsoft.com/office/powerpoint/2010/main" val="2189503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09140014-73D5-419B-8867-972BB18D52D4}"/>
              </a:ext>
            </a:extLst>
          </p:cNvPr>
          <p:cNvSpPr>
            <a:spLocks noGrp="1"/>
          </p:cNvSpPr>
          <p:nvPr>
            <p:ph type="title"/>
          </p:nvPr>
        </p:nvSpPr>
        <p:spPr>
          <a:xfrm>
            <a:off x="838200" y="337192"/>
            <a:ext cx="5655197" cy="1997867"/>
          </a:xfrm>
        </p:spPr>
        <p:txBody>
          <a:bodyPr anchor="b"/>
          <a:lstStyle/>
          <a:p>
            <a:r>
              <a:rPr lang="en-US" dirty="0"/>
              <a:t>How?</a:t>
            </a:r>
          </a:p>
        </p:txBody>
      </p:sp>
      <p:sp>
        <p:nvSpPr>
          <p:cNvPr id="9" name="Slide Number Placeholder 8">
            <a:extLst>
              <a:ext uri="{FF2B5EF4-FFF2-40B4-BE49-F238E27FC236}">
                <a16:creationId xmlns:a16="http://schemas.microsoft.com/office/drawing/2014/main" id="{C396FFDC-ADE8-4009-A466-A81787258E8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a:t>
            </a:fld>
            <a:endParaRPr lang="en-US" dirty="0"/>
          </a:p>
        </p:txBody>
      </p:sp>
      <p:sp>
        <p:nvSpPr>
          <p:cNvPr id="14" name="Text Placeholder 2">
            <a:extLst>
              <a:ext uri="{FF2B5EF4-FFF2-40B4-BE49-F238E27FC236}">
                <a16:creationId xmlns:a16="http://schemas.microsoft.com/office/drawing/2014/main" id="{69D667D0-FE23-ACCE-6292-B6F31C0C1F46}"/>
              </a:ext>
            </a:extLst>
          </p:cNvPr>
          <p:cNvSpPr>
            <a:spLocks noGrp="1"/>
          </p:cNvSpPr>
          <p:nvPr>
            <p:ph sz="half" idx="2"/>
          </p:nvPr>
        </p:nvSpPr>
        <p:spPr>
          <a:xfrm>
            <a:off x="838200" y="2670481"/>
            <a:ext cx="7288212" cy="3407051"/>
          </a:xfrm>
        </p:spPr>
        <p:txBody>
          <a:bodyPr vert="horz" lIns="91440" tIns="45720" rIns="91440" bIns="45720" rtlCol="0" anchor="t">
            <a:normAutofit/>
          </a:bodyPr>
          <a:lstStyle/>
          <a:p>
            <a:pPr marL="0" indent="0">
              <a:buNone/>
            </a:pPr>
            <a:r>
              <a:rPr lang="en-US" b="1" dirty="0"/>
              <a:t>Core Elements:</a:t>
            </a:r>
          </a:p>
          <a:p>
            <a:pPr marL="285750" indent="-285750">
              <a:buFont typeface="Arial" panose="020B0604020202020204" pitchFamily="34" charset="0"/>
              <a:buChar char="•"/>
            </a:pPr>
            <a:r>
              <a:rPr lang="en-US" b="1" dirty="0"/>
              <a:t>Holistic evaluation criteria</a:t>
            </a:r>
            <a:endParaRPr lang="en-US" b="0" dirty="0"/>
          </a:p>
          <a:p>
            <a:pPr lvl="1"/>
            <a:r>
              <a:rPr lang="en-US" b="0" dirty="0"/>
              <a:t>Not just technique &amp; athleticism, but mental qualities too</a:t>
            </a:r>
          </a:p>
          <a:p>
            <a:pPr marL="285750" indent="-285750">
              <a:buFont typeface="Arial" panose="020B0604020202020204" pitchFamily="34" charset="0"/>
              <a:buChar char="•"/>
            </a:pPr>
            <a:r>
              <a:rPr lang="en-US" b="1" dirty="0"/>
              <a:t>A rating system</a:t>
            </a:r>
          </a:p>
          <a:p>
            <a:pPr lvl="1"/>
            <a:r>
              <a:rPr lang="en-US" b="0" dirty="0"/>
              <a:t>Showing strengths &amp; areas to build instead of</a:t>
            </a:r>
            <a:br>
              <a:rPr lang="en-US" b="0" dirty="0"/>
            </a:br>
            <a:r>
              <a:rPr lang="en-US" b="0" dirty="0"/>
              <a:t>“best” &amp; “worst”</a:t>
            </a:r>
          </a:p>
          <a:p>
            <a:r>
              <a:rPr lang="en-US" b="1" dirty="0"/>
              <a:t>Ways to compare &amp; show feedback</a:t>
            </a:r>
            <a:endParaRPr lang="en-US" b="0" dirty="0"/>
          </a:p>
          <a:p>
            <a:pPr lvl="1"/>
            <a:r>
              <a:rPr lang="en-US" dirty="0"/>
              <a:t>Making evaluations more efficient &amp; providing more insight</a:t>
            </a:r>
          </a:p>
        </p:txBody>
      </p:sp>
      <p:sp>
        <p:nvSpPr>
          <p:cNvPr id="2" name="Text Placeholder 7">
            <a:extLst>
              <a:ext uri="{FF2B5EF4-FFF2-40B4-BE49-F238E27FC236}">
                <a16:creationId xmlns:a16="http://schemas.microsoft.com/office/drawing/2014/main" id="{51E8EF9D-9B56-5299-C73A-842DB67F8202}"/>
              </a:ext>
            </a:extLst>
          </p:cNvPr>
          <p:cNvSpPr txBox="1">
            <a:spLocks/>
          </p:cNvSpPr>
          <p:nvPr/>
        </p:nvSpPr>
        <p:spPr>
          <a:xfrm>
            <a:off x="8126412" y="2670481"/>
            <a:ext cx="3943627" cy="448989"/>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1800" b="1" kern="1200" spc="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The Toolkit</a:t>
            </a:r>
          </a:p>
        </p:txBody>
      </p:sp>
      <p:sp>
        <p:nvSpPr>
          <p:cNvPr id="3" name="Content Placeholder 9">
            <a:extLst>
              <a:ext uri="{FF2B5EF4-FFF2-40B4-BE49-F238E27FC236}">
                <a16:creationId xmlns:a16="http://schemas.microsoft.com/office/drawing/2014/main" id="{AFB2E16F-6480-F803-1471-EF674B0342B8}"/>
              </a:ext>
            </a:extLst>
          </p:cNvPr>
          <p:cNvSpPr>
            <a:spLocks noGrp="1"/>
          </p:cNvSpPr>
          <p:nvPr>
            <p:ph sz="half" idx="14"/>
          </p:nvPr>
        </p:nvSpPr>
        <p:spPr>
          <a:xfrm>
            <a:off x="8126411" y="3130171"/>
            <a:ext cx="3943627" cy="3032733"/>
          </a:xfrm>
        </p:spPr>
        <p:txBody>
          <a:bodyPr/>
          <a:lstStyle/>
          <a:p>
            <a:pPr marL="285750" indent="-285750">
              <a:buFont typeface="Arial" panose="020B0604020202020204" pitchFamily="34" charset="0"/>
              <a:buChar char="•"/>
            </a:pPr>
            <a:r>
              <a:rPr lang="en-US" dirty="0"/>
              <a:t>Quick Start Guide</a:t>
            </a:r>
          </a:p>
          <a:p>
            <a:pPr marL="285750" indent="-285750">
              <a:buFont typeface="Arial" panose="020B0604020202020204" pitchFamily="34" charset="0"/>
              <a:buChar char="•"/>
            </a:pPr>
            <a:r>
              <a:rPr lang="en-US" dirty="0"/>
              <a:t>Criteria Cheat Sheet</a:t>
            </a:r>
          </a:p>
          <a:p>
            <a:pPr marL="285750" indent="-285750">
              <a:buFont typeface="Arial" panose="020B0604020202020204" pitchFamily="34" charset="0"/>
              <a:buChar char="•"/>
            </a:pPr>
            <a:r>
              <a:rPr lang="en-US" dirty="0"/>
              <a:t>Full Manual</a:t>
            </a:r>
          </a:p>
          <a:p>
            <a:pPr marL="285750" indent="-285750">
              <a:buFont typeface="Arial" panose="020B0604020202020204" pitchFamily="34" charset="0"/>
              <a:buChar char="•"/>
            </a:pPr>
            <a:r>
              <a:rPr lang="en-US" dirty="0"/>
              <a:t>Evaluation Tools</a:t>
            </a:r>
          </a:p>
          <a:p>
            <a:pPr marL="285750" indent="-285750">
              <a:buFont typeface="Arial" panose="020B0604020202020204" pitchFamily="34" charset="0"/>
              <a:buChar char="•"/>
            </a:pPr>
            <a:r>
              <a:rPr lang="en-US" dirty="0"/>
              <a:t>Feedback Template</a:t>
            </a:r>
          </a:p>
          <a:p>
            <a:endParaRPr lang="en-US" dirty="0"/>
          </a:p>
          <a:p>
            <a:r>
              <a:rPr lang="en-US" dirty="0"/>
              <a:t>Link at the end!</a:t>
            </a:r>
          </a:p>
        </p:txBody>
      </p:sp>
    </p:spTree>
    <p:extLst>
      <p:ext uri="{BB962C8B-B14F-4D97-AF65-F5344CB8AC3E}">
        <p14:creationId xmlns:p14="http://schemas.microsoft.com/office/powerpoint/2010/main" val="367063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bldLvl="2"/>
      <p:bldP spid="2" grpId="0"/>
      <p:bldP spid="3" grpId="0" uiExpan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8DBD1-DB29-D44F-FD5A-3071BB37EF37}"/>
              </a:ext>
            </a:extLst>
          </p:cNvPr>
          <p:cNvSpPr>
            <a:spLocks noGrp="1"/>
          </p:cNvSpPr>
          <p:nvPr>
            <p:ph type="ctrTitle"/>
          </p:nvPr>
        </p:nvSpPr>
        <p:spPr>
          <a:xfrm>
            <a:off x="6991350" y="487018"/>
            <a:ext cx="4179570" cy="3377354"/>
          </a:xfrm>
        </p:spPr>
        <p:txBody>
          <a:bodyPr/>
          <a:lstStyle/>
          <a:p>
            <a:r>
              <a:rPr lang="en-US" b="1" dirty="0"/>
              <a:t>Holistic Criteria</a:t>
            </a:r>
            <a:endParaRPr lang="en-US" dirty="0"/>
          </a:p>
        </p:txBody>
      </p:sp>
    </p:spTree>
    <p:extLst>
      <p:ext uri="{BB962C8B-B14F-4D97-AF65-F5344CB8AC3E}">
        <p14:creationId xmlns:p14="http://schemas.microsoft.com/office/powerpoint/2010/main" val="765989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832B776-E386-1CF9-CC8F-2D2FF3EA7066}"/>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5</a:t>
            </a:fld>
            <a:endParaRPr lang="en-US" dirty="0"/>
          </a:p>
        </p:txBody>
      </p:sp>
      <p:pic>
        <p:nvPicPr>
          <p:cNvPr id="1026" name="Picture 2">
            <a:extLst>
              <a:ext uri="{FF2B5EF4-FFF2-40B4-BE49-F238E27FC236}">
                <a16:creationId xmlns:a16="http://schemas.microsoft.com/office/drawing/2014/main" id="{60E558D7-C878-8685-28B6-9AB85BA699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2013" y="0"/>
            <a:ext cx="79279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172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832B776-E386-1CF9-CC8F-2D2FF3EA7066}"/>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6</a:t>
            </a:fld>
            <a:endParaRPr lang="en-US" dirty="0"/>
          </a:p>
        </p:txBody>
      </p:sp>
      <p:pic>
        <p:nvPicPr>
          <p:cNvPr id="2" name="Picture 1">
            <a:extLst>
              <a:ext uri="{FF2B5EF4-FFF2-40B4-BE49-F238E27FC236}">
                <a16:creationId xmlns:a16="http://schemas.microsoft.com/office/drawing/2014/main" id="{4236AEED-250B-71F1-48FE-B9F4B58E5C14}"/>
              </a:ext>
            </a:extLst>
          </p:cNvPr>
          <p:cNvPicPr>
            <a:picLocks noChangeAspect="1"/>
          </p:cNvPicPr>
          <p:nvPr/>
        </p:nvPicPr>
        <p:blipFill>
          <a:blip r:embed="rId3"/>
          <a:srcRect/>
          <a:stretch/>
        </p:blipFill>
        <p:spPr>
          <a:xfrm>
            <a:off x="2681705" y="18047"/>
            <a:ext cx="6821905" cy="6821905"/>
          </a:xfrm>
          <a:prstGeom prst="rect">
            <a:avLst/>
          </a:prstGeom>
        </p:spPr>
      </p:pic>
    </p:spTree>
    <p:extLst>
      <p:ext uri="{BB962C8B-B14F-4D97-AF65-F5344CB8AC3E}">
        <p14:creationId xmlns:p14="http://schemas.microsoft.com/office/powerpoint/2010/main" val="2329647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832B776-E386-1CF9-CC8F-2D2FF3EA7066}"/>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7</a:t>
            </a:fld>
            <a:endParaRPr lang="en-US" dirty="0"/>
          </a:p>
        </p:txBody>
      </p:sp>
      <p:pic>
        <p:nvPicPr>
          <p:cNvPr id="2" name="Picture 1" descr="A diagram of a goalie&#10;&#10;Description automatically generated">
            <a:extLst>
              <a:ext uri="{FF2B5EF4-FFF2-40B4-BE49-F238E27FC236}">
                <a16:creationId xmlns:a16="http://schemas.microsoft.com/office/drawing/2014/main" id="{4236AEED-250B-71F1-48FE-B9F4B58E5C14}"/>
              </a:ext>
            </a:extLst>
          </p:cNvPr>
          <p:cNvPicPr>
            <a:picLocks noChangeAspect="1"/>
          </p:cNvPicPr>
          <p:nvPr/>
        </p:nvPicPr>
        <p:blipFill>
          <a:blip r:embed="rId3"/>
          <a:stretch>
            <a:fillRect/>
          </a:stretch>
        </p:blipFill>
        <p:spPr>
          <a:xfrm>
            <a:off x="2681705" y="1337"/>
            <a:ext cx="6821905" cy="6855326"/>
          </a:xfrm>
          <a:prstGeom prst="rect">
            <a:avLst/>
          </a:prstGeom>
        </p:spPr>
      </p:pic>
    </p:spTree>
    <p:extLst>
      <p:ext uri="{BB962C8B-B14F-4D97-AF65-F5344CB8AC3E}">
        <p14:creationId xmlns:p14="http://schemas.microsoft.com/office/powerpoint/2010/main" val="3308507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832B776-E386-1CF9-CC8F-2D2FF3EA7066}"/>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8</a:t>
            </a:fld>
            <a:endParaRPr lang="en-US" dirty="0"/>
          </a:p>
        </p:txBody>
      </p:sp>
      <p:pic>
        <p:nvPicPr>
          <p:cNvPr id="4" name="Picture 3">
            <a:extLst>
              <a:ext uri="{FF2B5EF4-FFF2-40B4-BE49-F238E27FC236}">
                <a16:creationId xmlns:a16="http://schemas.microsoft.com/office/drawing/2014/main" id="{CADCE46B-0017-E3A1-2F76-B3ECD8F209CB}"/>
              </a:ext>
            </a:extLst>
          </p:cNvPr>
          <p:cNvPicPr>
            <a:picLocks noChangeAspect="1"/>
          </p:cNvPicPr>
          <p:nvPr/>
        </p:nvPicPr>
        <p:blipFill rotWithShape="1">
          <a:blip r:embed="rId3"/>
          <a:srcRect t="9455" b="10060"/>
          <a:stretch/>
        </p:blipFill>
        <p:spPr>
          <a:xfrm>
            <a:off x="213836" y="188304"/>
            <a:ext cx="11147066" cy="6168045"/>
          </a:xfrm>
          <a:prstGeom prst="rect">
            <a:avLst/>
          </a:prstGeom>
        </p:spPr>
      </p:pic>
    </p:spTree>
    <p:extLst>
      <p:ext uri="{BB962C8B-B14F-4D97-AF65-F5344CB8AC3E}">
        <p14:creationId xmlns:p14="http://schemas.microsoft.com/office/powerpoint/2010/main" val="3936042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832B776-E386-1CF9-CC8F-2D2FF3EA7066}"/>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9</a:t>
            </a:fld>
            <a:endParaRPr lang="en-US" dirty="0"/>
          </a:p>
        </p:txBody>
      </p:sp>
      <p:pic>
        <p:nvPicPr>
          <p:cNvPr id="4" name="Picture 3">
            <a:extLst>
              <a:ext uri="{FF2B5EF4-FFF2-40B4-BE49-F238E27FC236}">
                <a16:creationId xmlns:a16="http://schemas.microsoft.com/office/drawing/2014/main" id="{CADCE46B-0017-E3A1-2F76-B3ECD8F209CB}"/>
              </a:ext>
            </a:extLst>
          </p:cNvPr>
          <p:cNvPicPr>
            <a:picLocks noChangeAspect="1"/>
          </p:cNvPicPr>
          <p:nvPr/>
        </p:nvPicPr>
        <p:blipFill>
          <a:blip r:embed="rId3"/>
          <a:srcRect t="9758" b="9758"/>
          <a:stretch/>
        </p:blipFill>
        <p:spPr>
          <a:xfrm>
            <a:off x="213836" y="207158"/>
            <a:ext cx="11147066" cy="6168045"/>
          </a:xfrm>
          <a:prstGeom prst="rect">
            <a:avLst/>
          </a:prstGeom>
        </p:spPr>
      </p:pic>
    </p:spTree>
    <p:extLst>
      <p:ext uri="{BB962C8B-B14F-4D97-AF65-F5344CB8AC3E}">
        <p14:creationId xmlns:p14="http://schemas.microsoft.com/office/powerpoint/2010/main" val="3542765783"/>
      </p:ext>
    </p:extLst>
  </p:cSld>
  <p:clrMapOvr>
    <a:masterClrMapping/>
  </p:clrMapOvr>
</p:sld>
</file>

<file path=ppt/theme/theme1.xml><?xml version="1.0" encoding="utf-8"?>
<a:theme xmlns:a="http://schemas.openxmlformats.org/drawingml/2006/main" name="Custom">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stom" id="{F85C13B5-8B75-4CB8-BA5E-9CAC0747196D}" vid="{617487EE-AB70-4C55-8A81-E6744CC4A2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BF691C-888B-4061-8A6F-D5CE84A0254B}">
  <ds:schemaRefs>
    <ds:schemaRef ds:uri="http://schemas.microsoft.com/sharepoint/v3/contenttype/forms"/>
  </ds:schemaRefs>
</ds:datastoreItem>
</file>

<file path=customXml/itemProps2.xml><?xml version="1.0" encoding="utf-8"?>
<ds:datastoreItem xmlns:ds="http://schemas.openxmlformats.org/officeDocument/2006/customXml" ds:itemID="{49168DCE-134F-4610-A6AA-88CEBE8D71D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5EDE3176-A15D-46A3-BDDB-64A0D7363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{D1878090-6B18-4CC9-9236-32ED6C2B8862}tf67328976_win32</Template>
  <TotalTime>31240</TotalTime>
  <Words>3521</Words>
  <Application>Microsoft Macintosh PowerPoint</Application>
  <PresentationFormat>Widescreen</PresentationFormat>
  <Paragraphs>363</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Helvetica Neue</vt:lpstr>
      <vt:lpstr>Tenorite</vt:lpstr>
      <vt:lpstr>Custom</vt:lpstr>
      <vt:lpstr>Evaluations A holistic development approach  Nick D’Errico USA Hockey Goaltending Gold-Level Certification Project  Updated May 2024</vt:lpstr>
      <vt:lpstr>Why do this project?</vt:lpstr>
      <vt:lpstr>How?</vt:lpstr>
      <vt:lpstr>Holistic Criteria</vt:lpstr>
      <vt:lpstr>PowerPoint Presentation</vt:lpstr>
      <vt:lpstr>PowerPoint Presentation</vt:lpstr>
      <vt:lpstr>PowerPoint Presentation</vt:lpstr>
      <vt:lpstr>PowerPoint Presentation</vt:lpstr>
      <vt:lpstr>PowerPoint Presentation</vt:lpstr>
      <vt:lpstr>Ratings</vt:lpstr>
      <vt:lpstr>Shifting Perspective</vt:lpstr>
      <vt:lpstr>The Numbers</vt:lpstr>
      <vt:lpstr>Watch the game</vt:lpstr>
      <vt:lpstr>Comparisons &amp; Feedback</vt:lpstr>
      <vt:lpstr>Using the tools</vt:lpstr>
      <vt:lpstr>Comparing Goalies</vt:lpstr>
      <vt:lpstr>Finding Fit</vt:lpstr>
      <vt:lpstr>SELF-ASSESSMENT</vt:lpstr>
      <vt:lpstr>Sharing Feedback</vt:lpstr>
      <vt:lpstr>The Takeaways</vt:lpstr>
      <vt:lpstr>The Takeaways</vt:lpstr>
      <vt:lpstr>Acknowledgements</vt:lpstr>
      <vt:lpstr>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Evaluations A holistic development approach  Nick D’Errico Central Mass Revolution</dc:title>
  <dc:creator>Nicholas D'Errico</dc:creator>
  <cp:lastModifiedBy>Nicholas D'Errico</cp:lastModifiedBy>
  <cp:revision>488</cp:revision>
  <cp:lastPrinted>2024-05-21T03:28:00Z</cp:lastPrinted>
  <dcterms:created xsi:type="dcterms:W3CDTF">2024-04-07T18:12:59Z</dcterms:created>
  <dcterms:modified xsi:type="dcterms:W3CDTF">2024-06-15T22:58:53Z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